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Raleway"/>
      <p:regular r:id="rId54"/>
      <p:bold r:id="rId55"/>
      <p:italic r:id="rId56"/>
      <p:boldItalic r:id="rId57"/>
    </p:embeddedFont>
    <p:embeddedFont>
      <p:font typeface="Roboto Thin"/>
      <p:regular r:id="rId58"/>
      <p:bold r:id="rId59"/>
      <p:italic r:id="rId60"/>
      <p:boldItalic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Garamond"/>
      <p:regular r:id="rId66"/>
      <p:bold r:id="rId67"/>
      <p:italic r:id="rId68"/>
      <p:boldItalic r:id="rId69"/>
    </p:embeddedFont>
    <p:embeddedFont>
      <p:font typeface="Montserrat"/>
      <p:regular r:id="rId70"/>
      <p:bold r:id="rId71"/>
      <p:italic r:id="rId72"/>
      <p:boldItalic r:id="rId73"/>
    </p:embeddedFont>
    <p:embeddedFont>
      <p:font typeface="Open Sans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F20DF3-6D2E-4A40-9B32-9560EADBA22B}">
  <a:tblStyle styleId="{6EF20DF3-6D2E-4A40-9B32-9560EADBA22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AD694A4-2F14-4A6C-B72D-ABC0678C4E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Montserrat-boldItalic.fntdata"/><Relationship Id="rId72" Type="http://schemas.openxmlformats.org/officeDocument/2006/relationships/font" Target="fonts/Montserrat-italic.fntdata"/><Relationship Id="rId31" Type="http://schemas.openxmlformats.org/officeDocument/2006/relationships/slide" Target="slides/slide26.xml"/><Relationship Id="rId75" Type="http://schemas.openxmlformats.org/officeDocument/2006/relationships/font" Target="fonts/OpenSans-bold.fntdata"/><Relationship Id="rId30" Type="http://schemas.openxmlformats.org/officeDocument/2006/relationships/slide" Target="slides/slide25.xml"/><Relationship Id="rId74" Type="http://schemas.openxmlformats.org/officeDocument/2006/relationships/font" Target="fonts/OpenSans-regular.fntdata"/><Relationship Id="rId33" Type="http://schemas.openxmlformats.org/officeDocument/2006/relationships/slide" Target="slides/slide28.xml"/><Relationship Id="rId77" Type="http://schemas.openxmlformats.org/officeDocument/2006/relationships/font" Target="fonts/OpenSans-boldItalic.fntdata"/><Relationship Id="rId32" Type="http://schemas.openxmlformats.org/officeDocument/2006/relationships/slide" Target="slides/slide27.xml"/><Relationship Id="rId76" Type="http://schemas.openxmlformats.org/officeDocument/2006/relationships/font" Target="fonts/OpenSans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-bold.fntdata"/><Relationship Id="rId70" Type="http://schemas.openxmlformats.org/officeDocument/2006/relationships/font" Target="fonts/Montserrat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regular.fntdata"/><Relationship Id="rId61" Type="http://schemas.openxmlformats.org/officeDocument/2006/relationships/font" Target="fonts/RobotoThin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7.xml"/><Relationship Id="rId66" Type="http://schemas.openxmlformats.org/officeDocument/2006/relationships/font" Target="fonts/Garamond-regular.fntdata"/><Relationship Id="rId21" Type="http://schemas.openxmlformats.org/officeDocument/2006/relationships/slide" Target="slides/slide16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68" Type="http://schemas.openxmlformats.org/officeDocument/2006/relationships/font" Target="fonts/Garamond-italic.fntdata"/><Relationship Id="rId23" Type="http://schemas.openxmlformats.org/officeDocument/2006/relationships/slide" Target="slides/slide18.xml"/><Relationship Id="rId67" Type="http://schemas.openxmlformats.org/officeDocument/2006/relationships/font" Target="fonts/Garamond-bold.fntdata"/><Relationship Id="rId60" Type="http://schemas.openxmlformats.org/officeDocument/2006/relationships/font" Target="fonts/RobotoThin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Garamon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aleway-bold.fntdata"/><Relationship Id="rId10" Type="http://schemas.openxmlformats.org/officeDocument/2006/relationships/slide" Target="slides/slide5.xml"/><Relationship Id="rId54" Type="http://schemas.openxmlformats.org/officeDocument/2006/relationships/font" Target="fonts/Raleway-regular.fntdata"/><Relationship Id="rId13" Type="http://schemas.openxmlformats.org/officeDocument/2006/relationships/slide" Target="slides/slide8.xml"/><Relationship Id="rId57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56" Type="http://schemas.openxmlformats.org/officeDocument/2006/relationships/font" Target="fonts/Raleway-italic.fntdata"/><Relationship Id="rId15" Type="http://schemas.openxmlformats.org/officeDocument/2006/relationships/slide" Target="slides/slide10.xml"/><Relationship Id="rId59" Type="http://schemas.openxmlformats.org/officeDocument/2006/relationships/font" Target="fonts/RobotoThin-bold.fntdata"/><Relationship Id="rId14" Type="http://schemas.openxmlformats.org/officeDocument/2006/relationships/slide" Target="slides/slide9.xml"/><Relationship Id="rId58" Type="http://schemas.openxmlformats.org/officeDocument/2006/relationships/font" Target="fonts/RobotoThin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1b7828e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1b7828e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3f76a5452_0_12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3f76a5452_0_12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942a1e70d_2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942a1e70d_2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1a48adf4b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1a48adf4b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1cb4854ed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1cb4854ed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1a48adf4b_0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1a48adf4b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1cb4854ed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1cb4854ed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1cb4854ed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1cb4854ed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1b7828e63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1b7828e63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1b7828e63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1b7828e63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b1b7828e63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b1b7828e63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1a48adf4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1a48adf4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b1a48adf4b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b1a48adf4b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408f92c8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408f92c8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1b7828e63_0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1b7828e63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1b7828e63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1b7828e63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1b7828e63_0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1b7828e63_0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1b7828e63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1b7828e63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b1b7828e63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b1b7828e63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b1b7828e63_0_1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b1b7828e63_0_1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1a48adf4b_0_1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b1a48adf4b_0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1a48adf4b_0_1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b1a48adf4b_0_1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3daf6a34a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3daf6a34a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b1a48adf4b_0_1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b1a48adf4b_0_1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b1a48adf4b_0_1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b1a48adf4b_0_1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b1a48adf4b_0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b1a48adf4b_0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b1a48adf4b_0_1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b1a48adf4b_0_1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b1a48adf4b_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b1a48adf4b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b1a48adf4b_0_1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b1a48adf4b_0_1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b1a48adf4b_0_1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b1a48adf4b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1b7828e63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b1b7828e63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b1b7828e63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b1b7828e63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1b7828e63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b1b7828e63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3daf6a34a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3daf6a34a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1b7828e63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b1b7828e63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b1b7828e63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b1b7828e63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b1b7828e63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b1b7828e63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b1b7828e63_0_1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b1b7828e63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942a1e70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942a1e70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b1a48adf4b_0_1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b1a48adf4b_0_1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services can be served to any age group.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features helps doctor for serving patients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our project is </a:t>
            </a:r>
            <a:r>
              <a:rPr lang="en"/>
              <a:t>implemented</a:t>
            </a:r>
            <a:r>
              <a:rPr lang="en"/>
              <a:t> to real time data monitoring it would be very efficient and </a:t>
            </a:r>
            <a:r>
              <a:rPr lang="en"/>
              <a:t>useful</a:t>
            </a:r>
            <a:r>
              <a:rPr lang="en"/>
              <a:t> for patients where real time data transmission can be planned.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Regarding cost factor it would help mutually for doctors and patients, which will be optimal.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b1a48adf4b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b1a48adf4b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408f92c8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408f92c8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408f92c8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408f92c8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1b7828e6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1b7828e6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3daf6a34a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3daf6a34a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1a48adf4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1a48adf4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938597efd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938597efd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1b7828e63_0_1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1b7828e63_0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987075" y="781525"/>
            <a:ext cx="3437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987075" y="2834125"/>
            <a:ext cx="251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417700" y="1859620"/>
            <a:ext cx="4308600" cy="11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2799450" y="3211100"/>
            <a:ext cx="3545100" cy="6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1" name="Google Shape;41;p11"/>
          <p:cNvSpPr txBox="1"/>
          <p:nvPr>
            <p:ph idx="2"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2" type="title"/>
          </p:nvPr>
        </p:nvSpPr>
        <p:spPr>
          <a:xfrm>
            <a:off x="848400" y="20194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3" type="title"/>
          </p:nvPr>
        </p:nvSpPr>
        <p:spPr>
          <a:xfrm>
            <a:off x="848400" y="2861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848400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4" type="title"/>
          </p:nvPr>
        </p:nvSpPr>
        <p:spPr>
          <a:xfrm>
            <a:off x="2765499" y="20194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5" type="title"/>
          </p:nvPr>
        </p:nvSpPr>
        <p:spPr>
          <a:xfrm>
            <a:off x="2765499" y="2861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0" name="Google Shape;50;p13"/>
          <p:cNvSpPr txBox="1"/>
          <p:nvPr>
            <p:ph idx="6" type="subTitle"/>
          </p:nvPr>
        </p:nvSpPr>
        <p:spPr>
          <a:xfrm>
            <a:off x="2765499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7" type="title"/>
          </p:nvPr>
        </p:nvSpPr>
        <p:spPr>
          <a:xfrm>
            <a:off x="4682598" y="20194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8" type="title"/>
          </p:nvPr>
        </p:nvSpPr>
        <p:spPr>
          <a:xfrm>
            <a:off x="4682598" y="2861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9" type="subTitle"/>
          </p:nvPr>
        </p:nvSpPr>
        <p:spPr>
          <a:xfrm>
            <a:off x="4682598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13" type="title"/>
          </p:nvPr>
        </p:nvSpPr>
        <p:spPr>
          <a:xfrm>
            <a:off x="6599697" y="20194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4" type="title"/>
          </p:nvPr>
        </p:nvSpPr>
        <p:spPr>
          <a:xfrm>
            <a:off x="6599697" y="2861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13"/>
          <p:cNvSpPr txBox="1"/>
          <p:nvPr>
            <p:ph idx="15" type="subTitle"/>
          </p:nvPr>
        </p:nvSpPr>
        <p:spPr>
          <a:xfrm>
            <a:off x="6599697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5786451" y="3831950"/>
            <a:ext cx="2522400" cy="71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0"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818250" y="459775"/>
            <a:ext cx="4579200" cy="24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SECTION_TITLE_AND_DESCRIPTION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2674202" y="1469300"/>
            <a:ext cx="3795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AND_BODY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2" type="title"/>
          </p:nvPr>
        </p:nvSpPr>
        <p:spPr>
          <a:xfrm>
            <a:off x="1277050" y="3033233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1277050" y="3365450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16"/>
          <p:cNvSpPr txBox="1"/>
          <p:nvPr>
            <p:ph idx="3" type="title"/>
          </p:nvPr>
        </p:nvSpPr>
        <p:spPr>
          <a:xfrm>
            <a:off x="3634348" y="3033233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4" type="subTitle"/>
          </p:nvPr>
        </p:nvSpPr>
        <p:spPr>
          <a:xfrm>
            <a:off x="3634348" y="3365450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6"/>
          <p:cNvSpPr txBox="1"/>
          <p:nvPr>
            <p:ph idx="5" type="title"/>
          </p:nvPr>
        </p:nvSpPr>
        <p:spPr>
          <a:xfrm>
            <a:off x="5991647" y="3033233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16"/>
          <p:cNvSpPr txBox="1"/>
          <p:nvPr>
            <p:ph idx="6" type="subTitle"/>
          </p:nvPr>
        </p:nvSpPr>
        <p:spPr>
          <a:xfrm>
            <a:off x="5991647" y="3365450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 grande 1">
  <p:cSld name="BIG_NUMBER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3675900" y="1345956"/>
            <a:ext cx="1792200" cy="6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idx="2" type="title"/>
          </p:nvPr>
        </p:nvSpPr>
        <p:spPr>
          <a:xfrm>
            <a:off x="3358650" y="1798900"/>
            <a:ext cx="24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3642600" y="2074650"/>
            <a:ext cx="18588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3"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hasCustomPrompt="1" idx="4" type="title"/>
          </p:nvPr>
        </p:nvSpPr>
        <p:spPr>
          <a:xfrm>
            <a:off x="6162775" y="1294300"/>
            <a:ext cx="1792200" cy="6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7"/>
          <p:cNvSpPr txBox="1"/>
          <p:nvPr>
            <p:ph idx="5" type="title"/>
          </p:nvPr>
        </p:nvSpPr>
        <p:spPr>
          <a:xfrm>
            <a:off x="5845525" y="1798900"/>
            <a:ext cx="24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17"/>
          <p:cNvSpPr txBox="1"/>
          <p:nvPr>
            <p:ph idx="6" type="subTitle"/>
          </p:nvPr>
        </p:nvSpPr>
        <p:spPr>
          <a:xfrm>
            <a:off x="6129475" y="2074650"/>
            <a:ext cx="18219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hasCustomPrompt="1" idx="7" type="title"/>
          </p:nvPr>
        </p:nvSpPr>
        <p:spPr>
          <a:xfrm>
            <a:off x="1189025" y="1294300"/>
            <a:ext cx="1792200" cy="6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7"/>
          <p:cNvSpPr txBox="1"/>
          <p:nvPr>
            <p:ph idx="8" type="title"/>
          </p:nvPr>
        </p:nvSpPr>
        <p:spPr>
          <a:xfrm>
            <a:off x="871775" y="1798900"/>
            <a:ext cx="24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7"/>
          <p:cNvSpPr txBox="1"/>
          <p:nvPr>
            <p:ph idx="9" type="subTitle"/>
          </p:nvPr>
        </p:nvSpPr>
        <p:spPr>
          <a:xfrm>
            <a:off x="1155725" y="2074650"/>
            <a:ext cx="18588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_TITLE_AND_DESCRIPTION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-31750" y="-39675"/>
            <a:ext cx="6127800" cy="518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774850" y="1698650"/>
            <a:ext cx="4129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1656850" y="3108204"/>
            <a:ext cx="3247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hasCustomPrompt="1" idx="2" type="title"/>
          </p:nvPr>
        </p:nvSpPr>
        <p:spPr>
          <a:xfrm>
            <a:off x="3149350" y="1367754"/>
            <a:ext cx="17547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2" type="title"/>
          </p:nvPr>
        </p:nvSpPr>
        <p:spPr>
          <a:xfrm>
            <a:off x="848400" y="30135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848400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19"/>
          <p:cNvSpPr txBox="1"/>
          <p:nvPr>
            <p:ph idx="3" type="title"/>
          </p:nvPr>
        </p:nvSpPr>
        <p:spPr>
          <a:xfrm>
            <a:off x="2765499" y="30135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9"/>
          <p:cNvSpPr txBox="1"/>
          <p:nvPr>
            <p:ph idx="4" type="subTitle"/>
          </p:nvPr>
        </p:nvSpPr>
        <p:spPr>
          <a:xfrm>
            <a:off x="2765499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19"/>
          <p:cNvSpPr txBox="1"/>
          <p:nvPr>
            <p:ph idx="5" type="title"/>
          </p:nvPr>
        </p:nvSpPr>
        <p:spPr>
          <a:xfrm>
            <a:off x="4682598" y="30135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9"/>
          <p:cNvSpPr txBox="1"/>
          <p:nvPr>
            <p:ph idx="6" type="subTitle"/>
          </p:nvPr>
        </p:nvSpPr>
        <p:spPr>
          <a:xfrm>
            <a:off x="4682598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7" type="title"/>
          </p:nvPr>
        </p:nvSpPr>
        <p:spPr>
          <a:xfrm>
            <a:off x="6599697" y="30135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5" name="Google Shape;95;p19"/>
          <p:cNvSpPr txBox="1"/>
          <p:nvPr>
            <p:ph idx="8" type="subTitle"/>
          </p:nvPr>
        </p:nvSpPr>
        <p:spPr>
          <a:xfrm>
            <a:off x="6599697" y="3365450"/>
            <a:ext cx="1695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SECTION_TITLE_AND_DESCRIPTION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895163" y="1690704"/>
            <a:ext cx="3247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895163" y="3108204"/>
            <a:ext cx="3247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hasCustomPrompt="1" idx="2" type="title"/>
          </p:nvPr>
        </p:nvSpPr>
        <p:spPr>
          <a:xfrm>
            <a:off x="1641413" y="1367754"/>
            <a:ext cx="17547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0"/>
          <p:cNvSpPr/>
          <p:nvPr/>
        </p:nvSpPr>
        <p:spPr>
          <a:xfrm>
            <a:off x="6524625" y="0"/>
            <a:ext cx="2619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895163" y="1690704"/>
            <a:ext cx="3247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895163" y="3108204"/>
            <a:ext cx="3247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641413" y="1367754"/>
            <a:ext cx="17547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AND_BODY_1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2" type="title"/>
          </p:nvPr>
        </p:nvSpPr>
        <p:spPr>
          <a:xfrm>
            <a:off x="669900" y="34538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669900" y="37860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5" name="Google Shape;105;p21"/>
          <p:cNvSpPr txBox="1"/>
          <p:nvPr>
            <p:ph idx="3" type="title"/>
          </p:nvPr>
        </p:nvSpPr>
        <p:spPr>
          <a:xfrm>
            <a:off x="2646198" y="34538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21"/>
          <p:cNvSpPr txBox="1"/>
          <p:nvPr>
            <p:ph idx="4" type="subTitle"/>
          </p:nvPr>
        </p:nvSpPr>
        <p:spPr>
          <a:xfrm>
            <a:off x="2646198" y="37860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21"/>
          <p:cNvSpPr txBox="1"/>
          <p:nvPr>
            <p:ph idx="5" type="title"/>
          </p:nvPr>
        </p:nvSpPr>
        <p:spPr>
          <a:xfrm>
            <a:off x="4622497" y="34538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21"/>
          <p:cNvSpPr txBox="1"/>
          <p:nvPr>
            <p:ph idx="6" type="subTitle"/>
          </p:nvPr>
        </p:nvSpPr>
        <p:spPr>
          <a:xfrm>
            <a:off x="4622497" y="37860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21"/>
          <p:cNvSpPr txBox="1"/>
          <p:nvPr>
            <p:ph idx="7" type="title"/>
          </p:nvPr>
        </p:nvSpPr>
        <p:spPr>
          <a:xfrm>
            <a:off x="2646200" y="17784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21"/>
          <p:cNvSpPr txBox="1"/>
          <p:nvPr>
            <p:ph idx="8" type="subTitle"/>
          </p:nvPr>
        </p:nvSpPr>
        <p:spPr>
          <a:xfrm>
            <a:off x="2646200" y="21106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1" name="Google Shape;111;p21"/>
          <p:cNvSpPr txBox="1"/>
          <p:nvPr>
            <p:ph idx="9" type="title"/>
          </p:nvPr>
        </p:nvSpPr>
        <p:spPr>
          <a:xfrm>
            <a:off x="4622498" y="17784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21"/>
          <p:cNvSpPr txBox="1"/>
          <p:nvPr>
            <p:ph idx="13" type="subTitle"/>
          </p:nvPr>
        </p:nvSpPr>
        <p:spPr>
          <a:xfrm>
            <a:off x="4622498" y="21106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3" name="Google Shape;113;p21"/>
          <p:cNvSpPr txBox="1"/>
          <p:nvPr>
            <p:ph idx="14" type="title"/>
          </p:nvPr>
        </p:nvSpPr>
        <p:spPr>
          <a:xfrm>
            <a:off x="6598797" y="1778458"/>
            <a:ext cx="187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4" name="Google Shape;114;p21"/>
          <p:cNvSpPr txBox="1"/>
          <p:nvPr>
            <p:ph idx="15" type="subTitle"/>
          </p:nvPr>
        </p:nvSpPr>
        <p:spPr>
          <a:xfrm>
            <a:off x="6598797" y="2110675"/>
            <a:ext cx="1875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TITLE_AND_BODY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2" type="title"/>
          </p:nvPr>
        </p:nvSpPr>
        <p:spPr>
          <a:xfrm>
            <a:off x="1454388" y="2583950"/>
            <a:ext cx="249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1454388" y="2916172"/>
            <a:ext cx="2493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9" name="Google Shape;119;p22"/>
          <p:cNvSpPr txBox="1"/>
          <p:nvPr>
            <p:ph idx="3" type="title"/>
          </p:nvPr>
        </p:nvSpPr>
        <p:spPr>
          <a:xfrm>
            <a:off x="5196323" y="2583950"/>
            <a:ext cx="249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2"/>
          <p:cNvSpPr txBox="1"/>
          <p:nvPr>
            <p:ph idx="4" type="subTitle"/>
          </p:nvPr>
        </p:nvSpPr>
        <p:spPr>
          <a:xfrm>
            <a:off x="5196323" y="2916172"/>
            <a:ext cx="2493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1" name="Google Shape;121;p22"/>
          <p:cNvSpPr txBox="1"/>
          <p:nvPr>
            <p:ph hasCustomPrompt="1" idx="5" type="title"/>
          </p:nvPr>
        </p:nvSpPr>
        <p:spPr>
          <a:xfrm>
            <a:off x="1853100" y="18686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2" name="Google Shape;122;p22"/>
          <p:cNvSpPr txBox="1"/>
          <p:nvPr>
            <p:ph hasCustomPrompt="1" idx="6" type="title"/>
          </p:nvPr>
        </p:nvSpPr>
        <p:spPr>
          <a:xfrm>
            <a:off x="5595025" y="1868675"/>
            <a:ext cx="16959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SECTION_TITLE_AND_DESCRIPTION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818250" y="1106038"/>
            <a:ext cx="3492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5" name="Google Shape;125;p23"/>
          <p:cNvSpPr txBox="1"/>
          <p:nvPr>
            <p:ph type="title"/>
          </p:nvPr>
        </p:nvSpPr>
        <p:spPr>
          <a:xfrm>
            <a:off x="818250" y="459775"/>
            <a:ext cx="35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/>
        </p:nvSpPr>
        <p:spPr>
          <a:xfrm>
            <a:off x="818250" y="3303950"/>
            <a:ext cx="3062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900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9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985975" y="1185700"/>
            <a:ext cx="33669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2" type="body"/>
          </p:nvPr>
        </p:nvSpPr>
        <p:spPr>
          <a:xfrm>
            <a:off x="4791125" y="1185700"/>
            <a:ext cx="3366900" cy="30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BODY_1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26"/>
          <p:cNvCxnSpPr/>
          <p:nvPr/>
        </p:nvCxnSpPr>
        <p:spPr>
          <a:xfrm>
            <a:off x="1047127" y="1816100"/>
            <a:ext cx="70554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6"/>
          <p:cNvSpPr txBox="1"/>
          <p:nvPr>
            <p:ph type="title"/>
          </p:nvPr>
        </p:nvSpPr>
        <p:spPr>
          <a:xfrm>
            <a:off x="971552" y="736600"/>
            <a:ext cx="72009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971551" y="1917699"/>
            <a:ext cx="72009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rtl="0" algn="l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0" type="dt"/>
          </p:nvPr>
        </p:nvSpPr>
        <p:spPr>
          <a:xfrm>
            <a:off x="6508126" y="4476750"/>
            <a:ext cx="12003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1" type="ftr"/>
          </p:nvPr>
        </p:nvSpPr>
        <p:spPr>
          <a:xfrm>
            <a:off x="971551" y="4476750"/>
            <a:ext cx="54795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18250" y="1236525"/>
            <a:ext cx="72450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body"/>
          </p:nvPr>
        </p:nvSpPr>
        <p:spPr>
          <a:xfrm>
            <a:off x="985975" y="2203400"/>
            <a:ext cx="3366900" cy="21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2" type="body"/>
          </p:nvPr>
        </p:nvSpPr>
        <p:spPr>
          <a:xfrm>
            <a:off x="4791124" y="2203400"/>
            <a:ext cx="3366900" cy="21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title"/>
          </p:nvPr>
        </p:nvSpPr>
        <p:spPr>
          <a:xfrm>
            <a:off x="985975" y="1640473"/>
            <a:ext cx="33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4791125" y="1640473"/>
            <a:ext cx="33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818250" y="1345650"/>
            <a:ext cx="2808000" cy="29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818250" y="450150"/>
            <a:ext cx="3070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818250" y="1755325"/>
            <a:ext cx="3492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992700" y="1230025"/>
            <a:ext cx="3368100" cy="29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818250" y="459775"/>
            <a:ext cx="35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818250" y="2097750"/>
            <a:ext cx="25392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818250" y="459775"/>
            <a:ext cx="456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●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○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Montserrat"/>
              <a:buChar char="■"/>
              <a:defRPr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hyperlink" Target="https://bioportal.bioontology.org/ontologies/MESH/?p=summary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hyperlink" Target="https://courses.ischool.berkeley.edu/i256/f06/papers/luhn58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hyperlink" Target="https://towardsdatascience.com/automatic-text-summarization-simplified-3b7c10c4093a" TargetMode="External"/><Relationship Id="rId5" Type="http://schemas.openxmlformats.org/officeDocument/2006/relationships/hyperlink" Target="https://bioportal.bioontology.org/ontologies/MESH/?p=summar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upgrad.com/blog/what-is-text-mining-techniques-and-applications/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23.png"/><Relationship Id="rId11" Type="http://schemas.openxmlformats.org/officeDocument/2006/relationships/image" Target="../media/image24.png"/><Relationship Id="rId10" Type="http://schemas.openxmlformats.org/officeDocument/2006/relationships/image" Target="../media/image31.png"/><Relationship Id="rId12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9" Type="http://schemas.openxmlformats.org/officeDocument/2006/relationships/hyperlink" Target="mailto:88785.sachdeva@students.itu.edu" TargetMode="External"/><Relationship Id="rId5" Type="http://schemas.openxmlformats.org/officeDocument/2006/relationships/image" Target="../media/image1.jpg"/><Relationship Id="rId6" Type="http://schemas.openxmlformats.org/officeDocument/2006/relationships/hyperlink" Target="mailto:kembhaviaishw3138@students.itu.edu" TargetMode="External"/><Relationship Id="rId7" Type="http://schemas.openxmlformats.org/officeDocument/2006/relationships/hyperlink" Target="mailto:kembhaviaishw3138@students.itu.edu" TargetMode="External"/><Relationship Id="rId8" Type="http://schemas.openxmlformats.org/officeDocument/2006/relationships/hyperlink" Target="mailto:phapalepriya2694@students.itu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s://www.cdc.gov/nchs/data/nhamcs/web_tables/2017_ed_web_tables-508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reepik.com/premium-photo/serious-male-doctor-working-laptop-clinic_3453438.htm" TargetMode="External"/><Relationship Id="rId4" Type="http://schemas.openxmlformats.org/officeDocument/2006/relationships/hyperlink" Target="https://www.freepik.com/premium-photo/serious-male-doctor-working-laptop-clinic_3453438.htm" TargetMode="External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dc.gov/nchs/data/nhamcs/web_tables/2017_ed_web_tables-508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cdc.gov/nchs/products/databriefs/db367.ht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 b="0" l="3048" r="472" t="0"/>
          <a:stretch/>
        </p:blipFill>
        <p:spPr>
          <a:xfrm>
            <a:off x="994175" y="2122350"/>
            <a:ext cx="3298215" cy="2496264"/>
          </a:xfrm>
          <a:custGeom>
            <a:rect b="b" l="l" r="r" t="t"/>
            <a:pathLst>
              <a:path extrusionOk="0" h="2013116" w="2298408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-75375" y="292425"/>
            <a:ext cx="5630400" cy="15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gerian"/>
              <a:buNone/>
            </a:pPr>
            <a:r>
              <a:rPr lang="en" sz="23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CSC 690 CAPSTONE PROJECT</a:t>
            </a:r>
            <a:endParaRPr sz="23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gerian"/>
              <a:buNone/>
            </a:pPr>
            <a:r>
              <a:rPr lang="en" sz="23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GROUP 21</a:t>
            </a:r>
            <a:br>
              <a:rPr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4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gerian"/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CLINICAL EXPERT</a:t>
            </a:r>
            <a:endParaRPr b="1" sz="24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774850" y="1698650"/>
            <a:ext cx="4129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PLAN</a:t>
            </a:r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850" y="1268550"/>
            <a:ext cx="3935156" cy="260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37"/>
          <p:cNvGrpSpPr/>
          <p:nvPr/>
        </p:nvGrpSpPr>
        <p:grpSpPr>
          <a:xfrm>
            <a:off x="2259458" y="578687"/>
            <a:ext cx="4216031" cy="3977256"/>
            <a:chOff x="2820225" y="891450"/>
            <a:chExt cx="3175200" cy="3175200"/>
          </a:xfrm>
        </p:grpSpPr>
        <p:sp>
          <p:nvSpPr>
            <p:cNvPr id="274" name="Google Shape;274;p37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7"/>
          <p:cNvGrpSpPr/>
          <p:nvPr/>
        </p:nvGrpSpPr>
        <p:grpSpPr>
          <a:xfrm>
            <a:off x="3911468" y="3902270"/>
            <a:ext cx="1468016" cy="1039628"/>
            <a:chOff x="2734175" y="3367175"/>
            <a:chExt cx="1658400" cy="1336798"/>
          </a:xfrm>
        </p:grpSpPr>
        <p:sp>
          <p:nvSpPr>
            <p:cNvPr id="277" name="Google Shape;277;p37"/>
            <p:cNvSpPr/>
            <p:nvPr/>
          </p:nvSpPr>
          <p:spPr>
            <a:xfrm>
              <a:off x="2734175" y="3652173"/>
              <a:ext cx="1658400" cy="105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Matching the keywords  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2734175" y="3367175"/>
              <a:ext cx="1658400" cy="285000"/>
            </a:xfrm>
            <a:prstGeom prst="round1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Matching</a:t>
              </a: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79" name="Google Shape;279;p37"/>
          <p:cNvGrpSpPr/>
          <p:nvPr/>
        </p:nvGrpSpPr>
        <p:grpSpPr>
          <a:xfrm>
            <a:off x="1671532" y="3103605"/>
            <a:ext cx="1614784" cy="1142562"/>
            <a:chOff x="2734175" y="3367175"/>
            <a:chExt cx="1658400" cy="1336798"/>
          </a:xfrm>
        </p:grpSpPr>
        <p:sp>
          <p:nvSpPr>
            <p:cNvPr id="280" name="Google Shape;280;p37"/>
            <p:cNvSpPr/>
            <p:nvPr/>
          </p:nvSpPr>
          <p:spPr>
            <a:xfrm>
              <a:off x="2734175" y="3652173"/>
              <a:ext cx="1658400" cy="105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Scoring as per matched keywords  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2734175" y="3367175"/>
              <a:ext cx="1658400" cy="285000"/>
            </a:xfrm>
            <a:prstGeom prst="round1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Scoring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2" name="Google Shape;282;p37"/>
          <p:cNvGrpSpPr/>
          <p:nvPr/>
        </p:nvGrpSpPr>
        <p:grpSpPr>
          <a:xfrm>
            <a:off x="5760915" y="2915601"/>
            <a:ext cx="1614755" cy="1169526"/>
            <a:chOff x="4731075" y="3367427"/>
            <a:chExt cx="1332306" cy="1101664"/>
          </a:xfrm>
        </p:grpSpPr>
        <p:sp>
          <p:nvSpPr>
            <p:cNvPr id="283" name="Google Shape;283;p37"/>
            <p:cNvSpPr/>
            <p:nvPr/>
          </p:nvSpPr>
          <p:spPr>
            <a:xfrm>
              <a:off x="4731081" y="3652191"/>
              <a:ext cx="13323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Keywords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Remove stopwords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Identify keywords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4731075" y="336742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Extraction</a:t>
              </a:r>
              <a:endParaRPr b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5" name="Google Shape;285;p37"/>
          <p:cNvGrpSpPr/>
          <p:nvPr/>
        </p:nvGrpSpPr>
        <p:grpSpPr>
          <a:xfrm>
            <a:off x="1336927" y="1540121"/>
            <a:ext cx="1753040" cy="1039648"/>
            <a:chOff x="2389575" y="2071477"/>
            <a:chExt cx="1332300" cy="914700"/>
          </a:xfrm>
        </p:grpSpPr>
        <p:sp>
          <p:nvSpPr>
            <p:cNvPr id="286" name="Google Shape;286;p37"/>
            <p:cNvSpPr/>
            <p:nvPr/>
          </p:nvSpPr>
          <p:spPr>
            <a:xfrm>
              <a:off x="2389575" y="2356477"/>
              <a:ext cx="1332300" cy="629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Examine the performance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389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Performance</a:t>
              </a:r>
              <a:endParaRPr b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88" name="Google Shape;288;p37"/>
          <p:cNvGrpSpPr/>
          <p:nvPr/>
        </p:nvGrpSpPr>
        <p:grpSpPr>
          <a:xfrm>
            <a:off x="3286331" y="168506"/>
            <a:ext cx="1753040" cy="1169535"/>
            <a:chOff x="3798075" y="775532"/>
            <a:chExt cx="1332300" cy="914700"/>
          </a:xfrm>
        </p:grpSpPr>
        <p:sp>
          <p:nvSpPr>
            <p:cNvPr id="289" name="Google Shape;289;p37"/>
            <p:cNvSpPr/>
            <p:nvPr/>
          </p:nvSpPr>
          <p:spPr>
            <a:xfrm>
              <a:off x="3798075" y="1060532"/>
              <a:ext cx="1332300" cy="6297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MeSH medical </a:t>
              </a:r>
              <a:r>
                <a:rPr lang="en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Ontology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3798075" y="775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gathering</a:t>
              </a:r>
              <a:endParaRPr b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1" name="Google Shape;291;p37"/>
          <p:cNvGrpSpPr/>
          <p:nvPr/>
        </p:nvGrpSpPr>
        <p:grpSpPr>
          <a:xfrm>
            <a:off x="5760924" y="1338058"/>
            <a:ext cx="1753053" cy="1039648"/>
            <a:chOff x="4920428" y="1441770"/>
            <a:chExt cx="1332310" cy="914700"/>
          </a:xfrm>
        </p:grpSpPr>
        <p:sp>
          <p:nvSpPr>
            <p:cNvPr id="292" name="Google Shape;292;p37"/>
            <p:cNvSpPr/>
            <p:nvPr/>
          </p:nvSpPr>
          <p:spPr>
            <a:xfrm>
              <a:off x="4920428" y="1726770"/>
              <a:ext cx="1332300" cy="629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clinical summaries</a:t>
              </a:r>
              <a:endParaRPr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4920437" y="1441770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chemeClr val="accen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Summarization</a:t>
              </a:r>
              <a:endParaRPr b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4" name="Google Shape;294;p37"/>
          <p:cNvSpPr txBox="1"/>
          <p:nvPr>
            <p:ph type="title"/>
          </p:nvPr>
        </p:nvSpPr>
        <p:spPr>
          <a:xfrm>
            <a:off x="3124050" y="2264900"/>
            <a:ext cx="2602800" cy="6048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</a:rPr>
              <a:t>PROJECT PLAN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653300" y="459775"/>
            <a:ext cx="7507500" cy="9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gathering</a:t>
            </a:r>
            <a:endParaRPr/>
          </a:p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518325" y="1071875"/>
            <a:ext cx="63498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" sz="1400">
                <a:solidFill>
                  <a:schemeClr val="dk1"/>
                </a:solidFill>
              </a:rPr>
              <a:t>MESH (Medical subject headings / summaries) </a:t>
            </a:r>
            <a:endParaRPr sz="1400">
              <a:solidFill>
                <a:schemeClr val="dk1"/>
              </a:solidFill>
            </a:endParaRPr>
          </a:p>
          <a:p>
            <a:pPr indent="-2032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" sz="1400">
                <a:solidFill>
                  <a:schemeClr val="dk1"/>
                </a:solidFill>
              </a:rPr>
              <a:t>National Center for Biomedical Ontology.</a:t>
            </a:r>
            <a:endParaRPr sz="1400">
              <a:solidFill>
                <a:schemeClr val="dk1"/>
              </a:solidFill>
            </a:endParaRPr>
          </a:p>
          <a:p>
            <a:pPr indent="-2032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</a:rPr>
              <a:t>Too large about 250,</a:t>
            </a:r>
            <a:r>
              <a:rPr lang="en" sz="1400">
                <a:solidFill>
                  <a:schemeClr val="dk1"/>
                </a:solidFill>
              </a:rPr>
              <a:t>000 terms</a:t>
            </a:r>
            <a:endParaRPr sz="1400">
              <a:solidFill>
                <a:schemeClr val="dk1"/>
              </a:solidFill>
            </a:endParaRPr>
          </a:p>
          <a:p>
            <a:pPr indent="-2032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dk1"/>
                </a:solidFill>
              </a:rPr>
              <a:t>Shrinked to 50,</a:t>
            </a:r>
            <a:r>
              <a:rPr lang="en" sz="1400">
                <a:solidFill>
                  <a:schemeClr val="dk1"/>
                </a:solidFill>
              </a:rPr>
              <a:t>000 terms</a:t>
            </a:r>
            <a:endParaRPr sz="1400">
              <a:solidFill>
                <a:schemeClr val="dk1"/>
              </a:solidFill>
            </a:endParaRPr>
          </a:p>
          <a:p>
            <a:pPr indent="-2032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" sz="1400">
                <a:solidFill>
                  <a:schemeClr val="dk1"/>
                </a:solidFill>
              </a:rPr>
              <a:t>Filter unimportant data in the files:</a:t>
            </a:r>
            <a:endParaRPr sz="1400">
              <a:solidFill>
                <a:schemeClr val="dk1"/>
              </a:solidFill>
            </a:endParaRPr>
          </a:p>
          <a:p>
            <a:pPr indent="-2032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" sz="1400">
                <a:solidFill>
                  <a:schemeClr val="dk1"/>
                </a:solidFill>
              </a:rPr>
              <a:t>Remove </a:t>
            </a:r>
            <a:r>
              <a:rPr lang="en" sz="1400">
                <a:solidFill>
                  <a:schemeClr val="dk1"/>
                </a:solidFill>
              </a:rPr>
              <a:t>unnecessary</a:t>
            </a:r>
            <a:r>
              <a:rPr lang="en" sz="1400">
                <a:solidFill>
                  <a:schemeClr val="dk1"/>
                </a:solidFill>
              </a:rPr>
              <a:t> information.</a:t>
            </a:r>
            <a:endParaRPr sz="1400">
              <a:solidFill>
                <a:schemeClr val="dk1"/>
              </a:solidFill>
            </a:endParaRPr>
          </a:p>
          <a:p>
            <a:pPr indent="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301" name="Google Shape;301;p38"/>
          <p:cNvSpPr txBox="1"/>
          <p:nvPr/>
        </p:nvSpPr>
        <p:spPr>
          <a:xfrm>
            <a:off x="423600" y="4497125"/>
            <a:ext cx="82968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175" y="734775"/>
            <a:ext cx="1647874" cy="17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3813" y="2802525"/>
            <a:ext cx="1756600" cy="17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/>
          <p:nvPr/>
        </p:nvSpPr>
        <p:spPr>
          <a:xfrm>
            <a:off x="6223175" y="4258750"/>
            <a:ext cx="7341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38"/>
          <p:cNvSpPr/>
          <p:nvPr/>
        </p:nvSpPr>
        <p:spPr>
          <a:xfrm>
            <a:off x="0" y="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0" y="48702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Ref:  </a:t>
            </a:r>
            <a:r>
              <a:rPr lang="en" sz="9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https://bioportal.bioontology.org/ontologies/MESH/?p=summary</a:t>
            </a:r>
            <a:endParaRPr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 - https://theintelligenceofinformation.files.wordpress.com/2016/11/transitive_closure-svg.png?w=324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4766225" y="2893200"/>
            <a:ext cx="3444600" cy="21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Year: 2016</a:t>
            </a:r>
            <a:endParaRPr b="1"/>
          </a:p>
          <a:p>
            <a:pPr indent="0" lvl="0" marL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Title: NLP Based Text Summarization Using Semantic Analysis</a:t>
            </a:r>
            <a:endParaRPr b="1">
              <a:solidFill>
                <a:srgbClr val="363636"/>
              </a:solidFill>
              <a:highlight>
                <a:srgbClr val="FFFFFF"/>
              </a:highlight>
            </a:endParaRPr>
          </a:p>
        </p:txBody>
      </p:sp>
      <p:sp>
        <p:nvSpPr>
          <p:cNvPr id="312" name="Google Shape;312;p39"/>
          <p:cNvSpPr txBox="1"/>
          <p:nvPr>
            <p:ph idx="2" type="body"/>
          </p:nvPr>
        </p:nvSpPr>
        <p:spPr>
          <a:xfrm>
            <a:off x="420975" y="2893200"/>
            <a:ext cx="33669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Year: 1958</a:t>
            </a:r>
            <a:endParaRPr b="1"/>
          </a:p>
          <a:p>
            <a:pPr indent="0" lvl="0" marL="0" marR="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Title: The automatic creation of literature abstracts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 txBox="1"/>
          <p:nvPr>
            <p:ph type="title"/>
          </p:nvPr>
        </p:nvSpPr>
        <p:spPr>
          <a:xfrm>
            <a:off x="818250" y="2168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RESEARCH ABOUT TEXT SUMMARIZATION </a:t>
            </a:r>
            <a:endParaRPr/>
          </a:p>
        </p:txBody>
      </p:sp>
      <p:sp>
        <p:nvSpPr>
          <p:cNvPr id="314" name="Google Shape;314;p39"/>
          <p:cNvSpPr txBox="1"/>
          <p:nvPr>
            <p:ph idx="4" type="title"/>
          </p:nvPr>
        </p:nvSpPr>
        <p:spPr>
          <a:xfrm>
            <a:off x="2055000" y="1124875"/>
            <a:ext cx="22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Hans Peter Luhn</a:t>
            </a:r>
            <a:endParaRPr/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b="42542" l="19565" r="22375" t="2762"/>
          <a:stretch/>
        </p:blipFill>
        <p:spPr>
          <a:xfrm>
            <a:off x="420975" y="978513"/>
            <a:ext cx="1546625" cy="172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/>
          <p:nvPr/>
        </p:nvSpPr>
        <p:spPr>
          <a:xfrm>
            <a:off x="134475" y="4071300"/>
            <a:ext cx="91440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025" y="996025"/>
            <a:ext cx="1546625" cy="15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/>
          <p:nvPr>
            <p:ph idx="4" type="title"/>
          </p:nvPr>
        </p:nvSpPr>
        <p:spPr>
          <a:xfrm>
            <a:off x="6703500" y="1124875"/>
            <a:ext cx="22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Harsh Desai</a:t>
            </a: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0" y="4689750"/>
            <a:ext cx="9144000" cy="41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0" y="4689750"/>
            <a:ext cx="8975400" cy="41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Ref: </a:t>
            </a:r>
            <a:r>
              <a:rPr lang="en" sz="900">
                <a:solidFill>
                  <a:srgbClr val="F3F3F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https://courses.ischool.berkeley.edu/i256/f06/papers/luhn58.pdf</a:t>
            </a:r>
            <a:endParaRPr sz="9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https://media.neliti.com/media/publications/239678-nlp-based-text-summarization-using-seman-50aacb42.pdf</a:t>
            </a:r>
            <a:endParaRPr sz="9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39"/>
          <p:cNvSpPr/>
          <p:nvPr/>
        </p:nvSpPr>
        <p:spPr>
          <a:xfrm>
            <a:off x="0" y="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381200" y="515800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</a:t>
            </a:r>
            <a:endParaRPr sz="1700"/>
          </a:p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235525" y="758775"/>
            <a:ext cx="4187400" cy="31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Distilling the most important information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Generates concise and precise summary.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Removes unwanted information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nhances the readability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Reduces time spent in researching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Difficult and costly if done manually.</a:t>
            </a:r>
            <a:r>
              <a:rPr lang="en" sz="1400">
                <a:solidFill>
                  <a:schemeClr val="dk1"/>
                </a:solidFill>
              </a:rPr>
              <a:t>	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1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025" y="1209400"/>
            <a:ext cx="4365723" cy="299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/>
        </p:nvSpPr>
        <p:spPr>
          <a:xfrm>
            <a:off x="156950" y="4446400"/>
            <a:ext cx="7956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https://towardsdatascience.com/automatic-text-summarization-simplified-3b7c10c4093a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https://machinelearningmastery.com/gentle-introduction-text-summarization/#:~:text=Text%20summarization%20is%20the%20process,and%20task%20(or%20tasks).</a:t>
            </a: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Ref:  </a:t>
            </a:r>
            <a:r>
              <a:rPr lang="en" sz="9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https://bioportal.bioontology.org/ontologies/MESH/?p=summary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Image - https://theintelligenceofinformation.files.wordpress.com/2016/11/transitive_closure-svg.png?w=324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0" name="Google Shape;330;p40"/>
          <p:cNvSpPr/>
          <p:nvPr/>
        </p:nvSpPr>
        <p:spPr>
          <a:xfrm>
            <a:off x="4498700" y="1209400"/>
            <a:ext cx="4458000" cy="2992800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0"/>
          <p:cNvSpPr/>
          <p:nvPr/>
        </p:nvSpPr>
        <p:spPr>
          <a:xfrm>
            <a:off x="7437825" y="89975"/>
            <a:ext cx="1214700" cy="7926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0"/>
          <p:cNvSpPr/>
          <p:nvPr/>
        </p:nvSpPr>
        <p:spPr>
          <a:xfrm>
            <a:off x="60000" y="4529025"/>
            <a:ext cx="91440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Ref: https://machinelearningmastery.com/gentle-introduction-text-summarization/#:~:text=Text%20summarization%20is%20the%20process,and%20task%20(or%20tasks).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7698975" y="515800"/>
            <a:ext cx="692400" cy="5727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0"/>
          <p:cNvSpPr/>
          <p:nvPr/>
        </p:nvSpPr>
        <p:spPr>
          <a:xfrm>
            <a:off x="0" y="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2022000" y="2538288"/>
            <a:ext cx="3944400" cy="19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B3835"/>
              </a:solidFill>
              <a:highlight>
                <a:srgbClr val="EEEEE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B3835"/>
              </a:solidFill>
              <a:highlight>
                <a:srgbClr val="EEEEE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0" name="Google Shape;340;p41"/>
          <p:cNvSpPr txBox="1"/>
          <p:nvPr>
            <p:ph type="title"/>
          </p:nvPr>
        </p:nvSpPr>
        <p:spPr>
          <a:xfrm>
            <a:off x="1542900" y="397188"/>
            <a:ext cx="60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highlight>
                  <a:srgbClr val="EEEEEE"/>
                </a:highlight>
              </a:rPr>
              <a:t>TYPES OF </a:t>
            </a:r>
            <a:r>
              <a:rPr lang="en" sz="2500">
                <a:highlight>
                  <a:srgbClr val="EEEEEE"/>
                </a:highlight>
              </a:rPr>
              <a:t>TEXT SUMMARIZATION </a:t>
            </a:r>
            <a:endParaRPr sz="2500"/>
          </a:p>
        </p:txBody>
      </p:sp>
      <p:sp>
        <p:nvSpPr>
          <p:cNvPr id="341" name="Google Shape;341;p41"/>
          <p:cNvSpPr txBox="1"/>
          <p:nvPr/>
        </p:nvSpPr>
        <p:spPr>
          <a:xfrm>
            <a:off x="530850" y="4555875"/>
            <a:ext cx="7486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   We are using extractive summarization in our project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41"/>
          <p:cNvSpPr/>
          <p:nvPr/>
        </p:nvSpPr>
        <p:spPr>
          <a:xfrm>
            <a:off x="0" y="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41"/>
          <p:cNvSpPr/>
          <p:nvPr/>
        </p:nvSpPr>
        <p:spPr>
          <a:xfrm>
            <a:off x="0" y="488045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Ref: https://www.analyticsvidhya.com/blog/2018/11/introduction-text-summarization-textrank-python/</a:t>
            </a:r>
            <a:endParaRPr sz="9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4" name="Google Shape;344;p41"/>
          <p:cNvGrpSpPr/>
          <p:nvPr/>
        </p:nvGrpSpPr>
        <p:grpSpPr>
          <a:xfrm>
            <a:off x="649329" y="2802390"/>
            <a:ext cx="7295540" cy="1753344"/>
            <a:chOff x="1593000" y="2322568"/>
            <a:chExt cx="5957975" cy="643500"/>
          </a:xfrm>
        </p:grpSpPr>
        <p:sp>
          <p:nvSpPr>
            <p:cNvPr id="345" name="Google Shape;345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ABSTRACTIVE SUMMARIZATION</a:t>
              </a:r>
              <a:endParaRPr b="1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41"/>
          <p:cNvGrpSpPr/>
          <p:nvPr/>
        </p:nvGrpSpPr>
        <p:grpSpPr>
          <a:xfrm>
            <a:off x="649291" y="1129765"/>
            <a:ext cx="7295540" cy="1672907"/>
            <a:chOff x="1593000" y="2322568"/>
            <a:chExt cx="5957975" cy="643500"/>
          </a:xfrm>
        </p:grpSpPr>
        <p:sp>
          <p:nvSpPr>
            <p:cNvPr id="353" name="Google Shape;353;p4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EXTRACTIVE </a:t>
              </a:r>
              <a:endParaRPr b="1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SUMMARIZATION</a:t>
              </a:r>
              <a:endParaRPr b="1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700" y="1225600"/>
            <a:ext cx="2704749" cy="148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350" y="2938650"/>
            <a:ext cx="2677199" cy="14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/>
          <p:nvPr/>
        </p:nvSpPr>
        <p:spPr>
          <a:xfrm>
            <a:off x="0" y="4728900"/>
            <a:ext cx="9144000" cy="41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42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FLOW OF TEXTRANK ALGORITHM</a:t>
            </a:r>
            <a:endParaRPr/>
          </a:p>
        </p:txBody>
      </p:sp>
      <p:pic>
        <p:nvPicPr>
          <p:cNvPr id="367" name="Google Shape;3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62" y="1426601"/>
            <a:ext cx="7297327" cy="26747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/>
        </p:nvSpPr>
        <p:spPr>
          <a:xfrm>
            <a:off x="224125" y="4672850"/>
            <a:ext cx="74520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Ref: </a:t>
            </a:r>
            <a:r>
              <a:rPr lang="en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https://onlinelibrary.wiley.com/doi/abs/10.1002/sres.2648</a:t>
            </a:r>
            <a:endParaRPr sz="1000"/>
          </a:p>
        </p:txBody>
      </p:sp>
      <p:sp>
        <p:nvSpPr>
          <p:cNvPr id="369" name="Google Shape;369;p42"/>
          <p:cNvSpPr/>
          <p:nvPr/>
        </p:nvSpPr>
        <p:spPr>
          <a:xfrm>
            <a:off x="0" y="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/>
          <p:nvPr/>
        </p:nvSpPr>
        <p:spPr>
          <a:xfrm>
            <a:off x="-50" y="-74975"/>
            <a:ext cx="9144000" cy="5218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3"/>
          <p:cNvSpPr txBox="1"/>
          <p:nvPr>
            <p:ph type="title"/>
          </p:nvPr>
        </p:nvSpPr>
        <p:spPr>
          <a:xfrm>
            <a:off x="98700" y="208250"/>
            <a:ext cx="426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MATCHING AND SCORING</a:t>
            </a:r>
            <a:endParaRPr sz="2300"/>
          </a:p>
        </p:txBody>
      </p:sp>
      <p:grpSp>
        <p:nvGrpSpPr>
          <p:cNvPr id="376" name="Google Shape;376;p43"/>
          <p:cNvGrpSpPr/>
          <p:nvPr/>
        </p:nvGrpSpPr>
        <p:grpSpPr>
          <a:xfrm>
            <a:off x="4034287" y="630600"/>
            <a:ext cx="2983737" cy="425857"/>
            <a:chOff x="2789785" y="1323164"/>
            <a:chExt cx="5221800" cy="748431"/>
          </a:xfrm>
        </p:grpSpPr>
        <p:sp>
          <p:nvSpPr>
            <p:cNvPr id="377" name="Google Shape;377;p43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3"/>
            <p:cNvSpPr txBox="1"/>
            <p:nvPr/>
          </p:nvSpPr>
          <p:spPr>
            <a:xfrm>
              <a:off x="2929819" y="1617995"/>
              <a:ext cx="47658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Read summaries </a:t>
              </a:r>
              <a:endParaRPr b="1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9" name="Google Shape;379;p43"/>
          <p:cNvGrpSpPr/>
          <p:nvPr/>
        </p:nvGrpSpPr>
        <p:grpSpPr>
          <a:xfrm>
            <a:off x="4026650" y="1201997"/>
            <a:ext cx="2999000" cy="425849"/>
            <a:chOff x="2699599" y="3137014"/>
            <a:chExt cx="4497600" cy="731700"/>
          </a:xfrm>
        </p:grpSpPr>
        <p:sp>
          <p:nvSpPr>
            <p:cNvPr id="380" name="Google Shape;380;p43"/>
            <p:cNvSpPr/>
            <p:nvPr/>
          </p:nvSpPr>
          <p:spPr>
            <a:xfrm>
              <a:off x="2699599" y="3137014"/>
              <a:ext cx="44976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3"/>
            <p:cNvSpPr txBox="1"/>
            <p:nvPr/>
          </p:nvSpPr>
          <p:spPr>
            <a:xfrm>
              <a:off x="2914388" y="3472048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6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Read article files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2" name="Google Shape;382;p43"/>
          <p:cNvSpPr/>
          <p:nvPr/>
        </p:nvSpPr>
        <p:spPr>
          <a:xfrm>
            <a:off x="4026600" y="1773403"/>
            <a:ext cx="2999100" cy="489300"/>
          </a:xfrm>
          <a:prstGeom prst="rect">
            <a:avLst/>
          </a:prstGeom>
          <a:solidFill>
            <a:srgbClr val="0B774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Match with articles</a:t>
            </a:r>
            <a:endParaRPr/>
          </a:p>
        </p:txBody>
      </p:sp>
      <p:sp>
        <p:nvSpPr>
          <p:cNvPr id="383" name="Google Shape;383;p43"/>
          <p:cNvSpPr txBox="1"/>
          <p:nvPr/>
        </p:nvSpPr>
        <p:spPr>
          <a:xfrm>
            <a:off x="4162628" y="2959328"/>
            <a:ext cx="2580203" cy="2211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4" name="Google Shape;384;p43"/>
          <p:cNvGrpSpPr/>
          <p:nvPr/>
        </p:nvGrpSpPr>
        <p:grpSpPr>
          <a:xfrm>
            <a:off x="4026650" y="2442371"/>
            <a:ext cx="2999000" cy="489361"/>
            <a:chOff x="2789806" y="2422974"/>
            <a:chExt cx="4497600" cy="731700"/>
          </a:xfrm>
        </p:grpSpPr>
        <p:sp>
          <p:nvSpPr>
            <p:cNvPr id="385" name="Google Shape;385;p43"/>
            <p:cNvSpPr/>
            <p:nvPr/>
          </p:nvSpPr>
          <p:spPr>
            <a:xfrm>
              <a:off x="2789806" y="2422974"/>
              <a:ext cx="4497600" cy="7317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3"/>
            <p:cNvSpPr txBox="1"/>
            <p:nvPr/>
          </p:nvSpPr>
          <p:spPr>
            <a:xfrm>
              <a:off x="2841993" y="2676232"/>
              <a:ext cx="4173000" cy="3306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Scoring (max keywords)</a:t>
              </a:r>
              <a:endParaRPr b="1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387" name="Google Shape;387;p43"/>
          <p:cNvCxnSpPr>
            <a:stCxn id="377" idx="3"/>
            <a:endCxn id="380" idx="3"/>
          </p:cNvCxnSpPr>
          <p:nvPr/>
        </p:nvCxnSpPr>
        <p:spPr>
          <a:xfrm>
            <a:off x="7018023" y="838769"/>
            <a:ext cx="7500" cy="576300"/>
          </a:xfrm>
          <a:prstGeom prst="curvedConnector3">
            <a:avLst>
              <a:gd fmla="val 1819369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8" name="Google Shape;388;p43"/>
          <p:cNvCxnSpPr/>
          <p:nvPr/>
        </p:nvCxnSpPr>
        <p:spPr>
          <a:xfrm>
            <a:off x="7093437" y="1386806"/>
            <a:ext cx="15300" cy="579900"/>
          </a:xfrm>
          <a:prstGeom prst="curvedConnector3">
            <a:avLst>
              <a:gd fmla="val 81357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89" name="Google Shape;389;p43"/>
          <p:cNvCxnSpPr/>
          <p:nvPr/>
        </p:nvCxnSpPr>
        <p:spPr>
          <a:xfrm>
            <a:off x="7093437" y="1966706"/>
            <a:ext cx="15300" cy="579900"/>
          </a:xfrm>
          <a:prstGeom prst="curvedConnector3">
            <a:avLst>
              <a:gd fmla="val 81357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90" name="Google Shape;390;p43"/>
          <p:cNvPicPr preferRelativeResize="0"/>
          <p:nvPr/>
        </p:nvPicPr>
        <p:blipFill rotWithShape="1">
          <a:blip r:embed="rId3">
            <a:alphaModFix/>
          </a:blip>
          <a:srcRect b="0" l="3280" r="-3280" t="0"/>
          <a:stretch/>
        </p:blipFill>
        <p:spPr>
          <a:xfrm>
            <a:off x="98700" y="935925"/>
            <a:ext cx="3860150" cy="35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/>
          <p:nvPr/>
        </p:nvSpPr>
        <p:spPr>
          <a:xfrm>
            <a:off x="0" y="4864550"/>
            <a:ext cx="9144000" cy="29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Ref: https://www.google.com/search?q=doctor+thumbs+up+with+laptop&amp;tbm=isch&amp;ved=2ahUKEwimyvqukNbtAhVDgZ4KHYWUAegQ2-cCegQIABAA&amp;oq=doctor+thumbs+up+with+laptop&amp;gs_lcp=CgNpbWcQAzoCCAA6BAgAEEM6BggAEAgQHlDJSVjfX2DlYWgAcAB4AIABTIgBnwaSAQIxMpgBAKABAaoBC2d3cy13aXotaW1nwAEB&amp;sclient=img&amp;ei=I-TbX-asHsOC-gSFqYbADg&amp;bih=585&amp;biw=1280&amp;rlz=1C5CHFA_enUS921US921#imgrc=Bcj1sSPYA1rR-M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43"/>
          <p:cNvSpPr/>
          <p:nvPr/>
        </p:nvSpPr>
        <p:spPr>
          <a:xfrm>
            <a:off x="-50" y="-749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489925" y="1523200"/>
            <a:ext cx="4129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IMPLEMENTATION</a:t>
            </a:r>
            <a:endParaRPr sz="2900"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450" y="1523200"/>
            <a:ext cx="4129200" cy="215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"/>
          <p:cNvSpPr txBox="1"/>
          <p:nvPr>
            <p:ph type="title"/>
          </p:nvPr>
        </p:nvSpPr>
        <p:spPr>
          <a:xfrm>
            <a:off x="415400" y="420200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NATURAL LANGUAGE PROCESSING </a:t>
            </a:r>
            <a:endParaRPr sz="2200"/>
          </a:p>
        </p:txBody>
      </p:sp>
      <p:sp>
        <p:nvSpPr>
          <p:cNvPr id="404" name="Google Shape;404;p45"/>
          <p:cNvSpPr txBox="1"/>
          <p:nvPr>
            <p:ph idx="1" type="body"/>
          </p:nvPr>
        </p:nvSpPr>
        <p:spPr>
          <a:xfrm>
            <a:off x="188425" y="1116550"/>
            <a:ext cx="5794800" cy="26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</a:rPr>
              <a:t>Integral part of Deep learning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</a:rPr>
              <a:t>Focuses on extracting meaningful data from text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</a:rPr>
              <a:t>Train data models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</a:rPr>
              <a:t>T</a:t>
            </a:r>
            <a:r>
              <a:rPr lang="en" sz="1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 mining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</a:rPr>
              <a:t>Text classification</a:t>
            </a:r>
            <a:r>
              <a:rPr lang="en" sz="1400">
                <a:solidFill>
                  <a:schemeClr val="dk1"/>
                </a:solidFill>
              </a:rPr>
              <a:t> &amp; T</a:t>
            </a:r>
            <a:r>
              <a:rPr lang="en" sz="1400">
                <a:solidFill>
                  <a:schemeClr val="dk1"/>
                </a:solidFill>
              </a:rPr>
              <a:t>ext analysis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</a:rPr>
              <a:t>Sentiment analysis &amp; </a:t>
            </a:r>
            <a:r>
              <a:rPr lang="en" sz="1400">
                <a:solidFill>
                  <a:schemeClr val="dk1"/>
                </a:solidFill>
              </a:rPr>
              <a:t>w</a:t>
            </a:r>
            <a:r>
              <a:rPr lang="en" sz="1400">
                <a:solidFill>
                  <a:schemeClr val="dk1"/>
                </a:solidFill>
              </a:rPr>
              <a:t>ord sequencing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</a:rPr>
              <a:t>Speech recognition &amp; generation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 sz="1400">
                <a:solidFill>
                  <a:schemeClr val="dk1"/>
                </a:solidFill>
              </a:rPr>
              <a:t>Machine translation, and dialog systems</a:t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8650" y="2176931"/>
            <a:ext cx="999475" cy="108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597" y="1700399"/>
            <a:ext cx="1797052" cy="67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8800" y="899888"/>
            <a:ext cx="2039850" cy="6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4000" y="389764"/>
            <a:ext cx="1089999" cy="38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4237" y="927513"/>
            <a:ext cx="1090000" cy="9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78650" y="3514150"/>
            <a:ext cx="999475" cy="9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5"/>
          <p:cNvSpPr txBox="1"/>
          <p:nvPr/>
        </p:nvSpPr>
        <p:spPr>
          <a:xfrm>
            <a:off x="0" y="4618725"/>
            <a:ext cx="892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https://www.upgrad.com/blog/python-nlp-libraries-and-applications/</a:t>
            </a:r>
            <a:endParaRPr/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0338" y="2704464"/>
            <a:ext cx="1501175" cy="52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32113" y="10"/>
            <a:ext cx="1342125" cy="671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88238" y="3843286"/>
            <a:ext cx="1525750" cy="341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/>
        </p:nvSpPr>
        <p:spPr>
          <a:xfrm>
            <a:off x="-13850" y="28875"/>
            <a:ext cx="9144000" cy="310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38761D">
                <a:alpha val="6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b="6006" l="0" r="10" t="0"/>
          <a:stretch/>
        </p:blipFill>
        <p:spPr>
          <a:xfrm>
            <a:off x="6492875" y="886825"/>
            <a:ext cx="2133124" cy="2133124"/>
          </a:xfrm>
          <a:custGeom>
            <a:rect b="b" l="l" r="r" t="t"/>
            <a:pathLst>
              <a:path extrusionOk="0" h="2593464" w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 rotWithShape="1">
          <a:blip r:embed="rId4">
            <a:alphaModFix/>
          </a:blip>
          <a:srcRect b="7246" l="0" r="0" t="1253"/>
          <a:stretch/>
        </p:blipFill>
        <p:spPr>
          <a:xfrm>
            <a:off x="287525" y="885750"/>
            <a:ext cx="2133124" cy="2133124"/>
          </a:xfrm>
          <a:custGeom>
            <a:rect b="b" l="l" r="r" t="t"/>
            <a:pathLst>
              <a:path extrusionOk="0" h="2593464" w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5">
            <a:alphaModFix/>
          </a:blip>
          <a:srcRect b="15001" l="0" r="10" t="5501"/>
          <a:stretch/>
        </p:blipFill>
        <p:spPr>
          <a:xfrm>
            <a:off x="3561525" y="885750"/>
            <a:ext cx="2113673" cy="2133124"/>
          </a:xfrm>
          <a:custGeom>
            <a:rect b="b" l="l" r="r" t="t"/>
            <a:pathLst>
              <a:path extrusionOk="0" h="2593464" w="2593464">
                <a:moveTo>
                  <a:pt x="1296732" y="0"/>
                </a:moveTo>
                <a:cubicBezTo>
                  <a:pt x="2012897" y="0"/>
                  <a:pt x="2593464" y="580567"/>
                  <a:pt x="2593464" y="1296732"/>
                </a:cubicBezTo>
                <a:cubicBezTo>
                  <a:pt x="2593464" y="2012897"/>
                  <a:pt x="2012897" y="2593464"/>
                  <a:pt x="1296732" y="2593464"/>
                </a:cubicBezTo>
                <a:cubicBezTo>
                  <a:pt x="580567" y="2593464"/>
                  <a:pt x="0" y="2012897"/>
                  <a:pt x="0" y="1296732"/>
                </a:cubicBezTo>
                <a:cubicBezTo>
                  <a:pt x="0" y="580567"/>
                  <a:pt x="580567" y="0"/>
                  <a:pt x="1296732" y="0"/>
                </a:cubicBezTo>
                <a:close/>
              </a:path>
            </a:pathLst>
          </a:custGeom>
          <a:noFill/>
          <a:ln>
            <a:noFill/>
          </a:ln>
        </p:spPr>
      </p:pic>
      <p:graphicFrame>
        <p:nvGraphicFramePr>
          <p:cNvPr id="153" name="Google Shape;153;p28"/>
          <p:cNvGraphicFramePr/>
          <p:nvPr/>
        </p:nvGraphicFramePr>
        <p:xfrm>
          <a:off x="107468" y="322659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{6EF20DF3-6D2E-4A40-9B32-9560EADBA22B}</a:tableStyleId>
              </a:tblPr>
              <a:tblGrid>
                <a:gridCol w="3117800"/>
                <a:gridCol w="2989200"/>
                <a:gridCol w="2822050"/>
              </a:tblGrid>
              <a:tr h="171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Aishwarya Prakash Kembhavi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Student Id: </a:t>
                      </a: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95672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Masters: </a:t>
                      </a: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Computer Science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sng" cap="none" strike="noStrike">
                          <a:solidFill>
                            <a:srgbClr val="0563C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kembhaviaishw3138@student</a:t>
                      </a:r>
                      <a:r>
                        <a:rPr lang="en" sz="1300" u="sng">
                          <a:solidFill>
                            <a:srgbClr val="0563C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s.itu.edu</a:t>
                      </a:r>
                      <a:endParaRPr sz="1300" u="sng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Years of experience- </a:t>
                      </a:r>
                      <a:r>
                        <a:rPr lang="en" sz="13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1.7 years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Priya Phapale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Student Id</a:t>
                      </a: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94662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Masters: </a:t>
                      </a: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Computer Science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300" u="sng" cap="none" strike="noStrike">
                          <a:solidFill>
                            <a:srgbClr val="0563C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phapalepriya2694@students.itu.edu</a:t>
                      </a:r>
                      <a:endParaRPr i="0" sz="1300" u="sng" cap="none" strike="noStrike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Years of experience- 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 years</a:t>
                      </a:r>
                      <a:endParaRPr sz="1300" u="sng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Shivani Sachdeva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Student Id: </a:t>
                      </a: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88785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Masters: </a:t>
                      </a:r>
                      <a:r>
                        <a:rPr i="0" lang="en" sz="1300" u="none" cap="none" strike="noStrik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Software Engineering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rgbClr val="0563C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88785.sachdeva@students.itu.edu</a:t>
                      </a:r>
                      <a:endParaRPr sz="1300" u="sng">
                        <a:solidFill>
                          <a:srgbClr val="00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Years of experience- 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years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28"/>
          <p:cNvSpPr txBox="1"/>
          <p:nvPr/>
        </p:nvSpPr>
        <p:spPr>
          <a:xfrm>
            <a:off x="155975" y="95225"/>
            <a:ext cx="857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gerian"/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Department of Computer Science and Software Engineering</a:t>
            </a:r>
            <a:endParaRPr b="1" sz="23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Gensim and NLTK?</a:t>
            </a: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185100" y="1255850"/>
            <a:ext cx="3279600" cy="3139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5663875" y="1180850"/>
            <a:ext cx="3279600" cy="3139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 txBox="1"/>
          <p:nvPr/>
        </p:nvSpPr>
        <p:spPr>
          <a:xfrm>
            <a:off x="534050" y="1346525"/>
            <a:ext cx="21021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Gensim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46"/>
          <p:cNvSpPr txBox="1"/>
          <p:nvPr/>
        </p:nvSpPr>
        <p:spPr>
          <a:xfrm>
            <a:off x="331075" y="1690400"/>
            <a:ext cx="28449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Admiral &amp; </a:t>
            </a: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Specialized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Provides Vectorization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Platform Independent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 source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Scalable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Extracts automatically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Robust &amp; Efficient 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46"/>
          <p:cNvSpPr txBox="1"/>
          <p:nvPr/>
        </p:nvSpPr>
        <p:spPr>
          <a:xfrm>
            <a:off x="5947850" y="1495438"/>
            <a:ext cx="13314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NLTK</a:t>
            </a:r>
            <a:endParaRPr b="1"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5663875" y="1963700"/>
            <a:ext cx="2775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Fast &amp; Extensible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 NLP library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Stopwords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Fast sentence tokenization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Supports largest no. of languages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7" name="Google Shape;4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925" y="1913678"/>
            <a:ext cx="3279600" cy="182383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6"/>
          <p:cNvSpPr/>
          <p:nvPr/>
        </p:nvSpPr>
        <p:spPr>
          <a:xfrm>
            <a:off x="-50" y="-749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/>
          <p:nvPr/>
        </p:nvSpPr>
        <p:spPr>
          <a:xfrm>
            <a:off x="0" y="490620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Ref : https://medium.com/activewizards-machine-learning-company/comparison-of-top-6-python-nlp-libraries-c4ce160237eb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7"/>
          <p:cNvSpPr/>
          <p:nvPr/>
        </p:nvSpPr>
        <p:spPr>
          <a:xfrm>
            <a:off x="82975" y="1135888"/>
            <a:ext cx="3279600" cy="3139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Packages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 package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os package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Glob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package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package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Csv </a:t>
            </a: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package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47"/>
          <p:cNvSpPr/>
          <p:nvPr/>
        </p:nvSpPr>
        <p:spPr>
          <a:xfrm>
            <a:off x="3509425" y="1135888"/>
            <a:ext cx="3279600" cy="31395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Functions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summarize()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keywords()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word_tokenize()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Punkt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"/>
              <a:buChar char="●"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stopwords()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47"/>
          <p:cNvSpPr txBox="1"/>
          <p:nvPr>
            <p:ph type="title"/>
          </p:nvPr>
        </p:nvSpPr>
        <p:spPr>
          <a:xfrm>
            <a:off x="220850" y="362763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PACKAGES AND FUNCTIONS </a:t>
            </a:r>
            <a:endParaRPr sz="2500"/>
          </a:p>
        </p:txBody>
      </p:sp>
      <p:sp>
        <p:nvSpPr>
          <p:cNvPr id="438" name="Google Shape;438;p47"/>
          <p:cNvSpPr/>
          <p:nvPr/>
        </p:nvSpPr>
        <p:spPr>
          <a:xfrm>
            <a:off x="-50" y="-749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7"/>
          <p:cNvSpPr/>
          <p:nvPr/>
        </p:nvSpPr>
        <p:spPr>
          <a:xfrm>
            <a:off x="82975" y="490620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Ref : https://docs.python.org/3/search.html?q=re&amp;check_keywords=yes&amp;area=default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8"/>
          <p:cNvSpPr txBox="1"/>
          <p:nvPr>
            <p:ph type="title"/>
          </p:nvPr>
        </p:nvSpPr>
        <p:spPr>
          <a:xfrm>
            <a:off x="774850" y="1698650"/>
            <a:ext cx="4129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DEMO</a:t>
            </a:r>
            <a:endParaRPr/>
          </a:p>
        </p:txBody>
      </p:sp>
      <p:pic>
        <p:nvPicPr>
          <p:cNvPr descr="Text&#10;&#10;Description automatically generated" id="445" name="Google Shape;445;p48"/>
          <p:cNvPicPr preferRelativeResize="0"/>
          <p:nvPr/>
        </p:nvPicPr>
        <p:blipFill rotWithShape="1">
          <a:blip r:embed="rId3">
            <a:alphaModFix/>
          </a:blip>
          <a:srcRect b="0" l="0" r="33172" t="0"/>
          <a:stretch/>
        </p:blipFill>
        <p:spPr>
          <a:xfrm>
            <a:off x="5073576" y="-196225"/>
            <a:ext cx="4067863" cy="5332095"/>
          </a:xfrm>
          <a:custGeom>
            <a:rect b="b" l="l" r="r" t="t"/>
            <a:pathLst>
              <a:path extrusionOk="0" h="6858000" w="6865592">
                <a:moveTo>
                  <a:pt x="3068432" y="0"/>
                </a:moveTo>
                <a:lnTo>
                  <a:pt x="6865592" y="0"/>
                </a:lnTo>
                <a:lnTo>
                  <a:pt x="6865592" y="6858000"/>
                </a:lnTo>
                <a:lnTo>
                  <a:pt x="3068431" y="6858000"/>
                </a:lnTo>
                <a:lnTo>
                  <a:pt x="3064426" y="6854853"/>
                </a:lnTo>
                <a:cubicBezTo>
                  <a:pt x="2077725" y="6040555"/>
                  <a:pt x="1448804" y="4808224"/>
                  <a:pt x="1448804" y="3429000"/>
                </a:cubicBezTo>
                <a:cubicBezTo>
                  <a:pt x="1448804" y="2049777"/>
                  <a:pt x="2077725" y="817446"/>
                  <a:pt x="3064426" y="3148"/>
                </a:cubicBezTo>
                <a:close/>
                <a:moveTo>
                  <a:pt x="1056707" y="0"/>
                </a:moveTo>
                <a:lnTo>
                  <a:pt x="2472663" y="0"/>
                </a:lnTo>
                <a:lnTo>
                  <a:pt x="2400426" y="75768"/>
                </a:lnTo>
                <a:cubicBezTo>
                  <a:pt x="1595468" y="961418"/>
                  <a:pt x="1104860" y="2137915"/>
                  <a:pt x="1104860" y="3429000"/>
                </a:cubicBezTo>
                <a:cubicBezTo>
                  <a:pt x="1104860" y="4720086"/>
                  <a:pt x="1595468" y="5896583"/>
                  <a:pt x="2400426" y="6782233"/>
                </a:cubicBezTo>
                <a:lnTo>
                  <a:pt x="2472663" y="6858000"/>
                </a:lnTo>
                <a:lnTo>
                  <a:pt x="1056707" y="6858000"/>
                </a:lnTo>
                <a:lnTo>
                  <a:pt x="1040415" y="6835090"/>
                </a:lnTo>
                <a:cubicBezTo>
                  <a:pt x="383550" y="5862802"/>
                  <a:pt x="0" y="4690693"/>
                  <a:pt x="0" y="3429000"/>
                </a:cubicBezTo>
                <a:cubicBezTo>
                  <a:pt x="0" y="2167308"/>
                  <a:pt x="383550" y="995199"/>
                  <a:pt x="1040415" y="22911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/>
          <p:nvPr>
            <p:ph type="title"/>
          </p:nvPr>
        </p:nvSpPr>
        <p:spPr>
          <a:xfrm>
            <a:off x="311975" y="1698650"/>
            <a:ext cx="4592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MOCK UP SCREENS</a:t>
            </a:r>
            <a:endParaRPr sz="3300"/>
          </a:p>
        </p:txBody>
      </p:sp>
      <p:pic>
        <p:nvPicPr>
          <p:cNvPr id="451" name="Google Shape;4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475" y="498011"/>
            <a:ext cx="3935125" cy="3961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52" name="Google Shape;452;p49"/>
          <p:cNvSpPr txBox="1"/>
          <p:nvPr/>
        </p:nvSpPr>
        <p:spPr>
          <a:xfrm>
            <a:off x="6389000" y="1331875"/>
            <a:ext cx="1517400" cy="1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Welcome to Clinical Expert!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/>
          <p:nvPr/>
        </p:nvSpPr>
        <p:spPr>
          <a:xfrm>
            <a:off x="-50" y="-749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0"/>
          <p:cNvSpPr/>
          <p:nvPr/>
        </p:nvSpPr>
        <p:spPr>
          <a:xfrm>
            <a:off x="-50" y="490620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551" y="314725"/>
            <a:ext cx="2364625" cy="44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700" y="254725"/>
            <a:ext cx="2373850" cy="4570024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5" name="Google Shape;465;p51"/>
          <p:cNvSpPr/>
          <p:nvPr/>
        </p:nvSpPr>
        <p:spPr>
          <a:xfrm>
            <a:off x="-50" y="-749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1"/>
          <p:cNvSpPr/>
          <p:nvPr/>
        </p:nvSpPr>
        <p:spPr>
          <a:xfrm>
            <a:off x="-50" y="494115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241725"/>
            <a:ext cx="2448400" cy="4559063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2" name="Google Shape;472;p52"/>
          <p:cNvSpPr/>
          <p:nvPr/>
        </p:nvSpPr>
        <p:spPr>
          <a:xfrm>
            <a:off x="-50" y="-749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2"/>
          <p:cNvSpPr/>
          <p:nvPr/>
        </p:nvSpPr>
        <p:spPr>
          <a:xfrm>
            <a:off x="0" y="490620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/>
          <p:nvPr/>
        </p:nvSpPr>
        <p:spPr>
          <a:xfrm>
            <a:off x="-50" y="-749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3"/>
          <p:cNvSpPr/>
          <p:nvPr/>
        </p:nvSpPr>
        <p:spPr>
          <a:xfrm>
            <a:off x="-50" y="489862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575" y="356000"/>
            <a:ext cx="2433600" cy="44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485" name="Google Shape;48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50" y="2232739"/>
            <a:ext cx="8162301" cy="177531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6" name="Google Shape;486;p54"/>
          <p:cNvSpPr txBox="1"/>
          <p:nvPr>
            <p:ph type="title"/>
          </p:nvPr>
        </p:nvSpPr>
        <p:spPr>
          <a:xfrm>
            <a:off x="263425" y="65472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packages</a:t>
            </a:r>
            <a:endParaRPr/>
          </a:p>
        </p:txBody>
      </p:sp>
      <p:sp>
        <p:nvSpPr>
          <p:cNvPr id="487" name="Google Shape;487;p54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 Expressions</a:t>
            </a:r>
            <a:endParaRPr/>
          </a:p>
        </p:txBody>
      </p:sp>
      <p:sp>
        <p:nvSpPr>
          <p:cNvPr id="493" name="Google Shape;493;p55"/>
          <p:cNvSpPr txBox="1"/>
          <p:nvPr>
            <p:ph idx="1" type="body"/>
          </p:nvPr>
        </p:nvSpPr>
        <p:spPr>
          <a:xfrm>
            <a:off x="818250" y="1236525"/>
            <a:ext cx="72450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200" y="1187475"/>
            <a:ext cx="8127724" cy="34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5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b="0" l="12164" r="29212" t="0"/>
          <a:stretch/>
        </p:blipFill>
        <p:spPr>
          <a:xfrm>
            <a:off x="4626258" y="0"/>
            <a:ext cx="451774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/>
          <p:nvPr/>
        </p:nvSpPr>
        <p:spPr>
          <a:xfrm>
            <a:off x="0" y="1079675"/>
            <a:ext cx="4626300" cy="330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 txBox="1"/>
          <p:nvPr>
            <p:ph type="title"/>
          </p:nvPr>
        </p:nvSpPr>
        <p:spPr>
          <a:xfrm>
            <a:off x="719800" y="2039425"/>
            <a:ext cx="3411000" cy="74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MOTIVATION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Input Data</a:t>
            </a:r>
            <a:endParaRPr/>
          </a:p>
        </p:txBody>
      </p:sp>
      <p:sp>
        <p:nvSpPr>
          <p:cNvPr id="501" name="Google Shape;501;p56"/>
          <p:cNvSpPr txBox="1"/>
          <p:nvPr>
            <p:ph idx="1" type="body"/>
          </p:nvPr>
        </p:nvSpPr>
        <p:spPr>
          <a:xfrm>
            <a:off x="818250" y="1236525"/>
            <a:ext cx="72450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6"/>
          <p:cNvPicPr preferRelativeResize="0"/>
          <p:nvPr/>
        </p:nvPicPr>
        <p:blipFill rotWithShape="1">
          <a:blip r:embed="rId3">
            <a:alphaModFix/>
          </a:blip>
          <a:srcRect b="12179" l="0" r="0" t="1806"/>
          <a:stretch/>
        </p:blipFill>
        <p:spPr>
          <a:xfrm>
            <a:off x="563400" y="1104675"/>
            <a:ext cx="7754700" cy="3610800"/>
          </a:xfrm>
          <a:prstGeom prst="rect">
            <a:avLst/>
          </a:prstGeom>
          <a:noFill/>
          <a:ln>
            <a:noFill/>
          </a:ln>
          <a:effectLst>
            <a:outerShdw blurRad="508000" rotWithShape="0" algn="tl" dir="5400000" dist="101600">
              <a:srgbClr val="000000">
                <a:alpha val="9800"/>
              </a:srgbClr>
            </a:outerShdw>
          </a:effectLst>
        </p:spPr>
      </p:pic>
      <p:sp>
        <p:nvSpPr>
          <p:cNvPr id="503" name="Google Shape;503;p56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</a:t>
            </a:r>
            <a:endParaRPr/>
          </a:p>
        </p:txBody>
      </p:sp>
      <p:pic>
        <p:nvPicPr>
          <p:cNvPr id="509" name="Google Shape;50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800" y="1288025"/>
            <a:ext cx="7867500" cy="3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7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Output- Summarized article</a:t>
            </a:r>
            <a:endParaRPr/>
          </a:p>
        </p:txBody>
      </p:sp>
      <p:sp>
        <p:nvSpPr>
          <p:cNvPr id="516" name="Google Shape;516;p58"/>
          <p:cNvSpPr txBox="1"/>
          <p:nvPr>
            <p:ph idx="1" type="body"/>
          </p:nvPr>
        </p:nvSpPr>
        <p:spPr>
          <a:xfrm>
            <a:off x="818250" y="1236525"/>
            <a:ext cx="72450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500" y="1236525"/>
            <a:ext cx="8094908" cy="32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8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9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Keywords</a:t>
            </a:r>
            <a:endParaRPr/>
          </a:p>
        </p:txBody>
      </p:sp>
      <p:pic>
        <p:nvPicPr>
          <p:cNvPr id="524" name="Google Shape;52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6575" y="957850"/>
            <a:ext cx="5277949" cy="34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9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0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into the file</a:t>
            </a:r>
            <a:endParaRPr/>
          </a:p>
        </p:txBody>
      </p:sp>
      <p:pic>
        <p:nvPicPr>
          <p:cNvPr id="531" name="Google Shape;53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700" y="1169700"/>
            <a:ext cx="6626049" cy="33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0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1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Results</a:t>
            </a:r>
            <a:endParaRPr/>
          </a:p>
        </p:txBody>
      </p:sp>
      <p:pic>
        <p:nvPicPr>
          <p:cNvPr id="538" name="Google Shape;53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950" y="1266525"/>
            <a:ext cx="5951976" cy="33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1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Summary</a:t>
            </a:r>
            <a:endParaRPr/>
          </a:p>
        </p:txBody>
      </p:sp>
      <p:pic>
        <p:nvPicPr>
          <p:cNvPr id="545" name="Google Shape;54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122" y="1109638"/>
            <a:ext cx="5845283" cy="374097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2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3"/>
          <p:cNvSpPr txBox="1"/>
          <p:nvPr>
            <p:ph type="title"/>
          </p:nvPr>
        </p:nvSpPr>
        <p:spPr>
          <a:xfrm>
            <a:off x="971552" y="736600"/>
            <a:ext cx="7200900" cy="97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74E13"/>
                </a:solidFill>
              </a:rPr>
              <a:t>Taking input data</a:t>
            </a:r>
            <a:endParaRPr sz="3000"/>
          </a:p>
        </p:txBody>
      </p:sp>
      <p:sp>
        <p:nvSpPr>
          <p:cNvPr id="552" name="Google Shape;552;p63"/>
          <p:cNvSpPr txBox="1"/>
          <p:nvPr>
            <p:ph idx="1" type="body"/>
          </p:nvPr>
        </p:nvSpPr>
        <p:spPr>
          <a:xfrm>
            <a:off x="971551" y="1917699"/>
            <a:ext cx="7200900" cy="248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3"/>
          <p:cNvSpPr txBox="1"/>
          <p:nvPr>
            <p:ph idx="12" type="sldNum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00" y="2009775"/>
            <a:ext cx="6520075" cy="23970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5" name="Google Shape;555;p63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4"/>
          <p:cNvSpPr txBox="1"/>
          <p:nvPr>
            <p:ph type="title"/>
          </p:nvPr>
        </p:nvSpPr>
        <p:spPr>
          <a:xfrm>
            <a:off x="971552" y="736600"/>
            <a:ext cx="7200900" cy="97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74E13"/>
                </a:solidFill>
              </a:rPr>
              <a:t>Working on input data</a:t>
            </a:r>
            <a:endParaRPr b="1" sz="3000">
              <a:solidFill>
                <a:srgbClr val="274E13"/>
              </a:solidFill>
            </a:endParaRPr>
          </a:p>
        </p:txBody>
      </p:sp>
      <p:sp>
        <p:nvSpPr>
          <p:cNvPr id="561" name="Google Shape;561;p64"/>
          <p:cNvSpPr txBox="1"/>
          <p:nvPr>
            <p:ph idx="1" type="body"/>
          </p:nvPr>
        </p:nvSpPr>
        <p:spPr>
          <a:xfrm>
            <a:off x="971551" y="1917699"/>
            <a:ext cx="7200900" cy="248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4"/>
          <p:cNvSpPr txBox="1"/>
          <p:nvPr>
            <p:ph idx="12" type="sldNum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5" y="1917700"/>
            <a:ext cx="6655749" cy="2489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4" name="Google Shape;564;p64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5"/>
          <p:cNvSpPr txBox="1"/>
          <p:nvPr>
            <p:ph type="title"/>
          </p:nvPr>
        </p:nvSpPr>
        <p:spPr>
          <a:xfrm>
            <a:off x="971552" y="736600"/>
            <a:ext cx="7200900" cy="97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74E13"/>
                </a:solidFill>
              </a:rPr>
              <a:t>Remove stopwords and common words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5"/>
          <p:cNvSpPr txBox="1"/>
          <p:nvPr>
            <p:ph idx="1" type="body"/>
          </p:nvPr>
        </p:nvSpPr>
        <p:spPr>
          <a:xfrm>
            <a:off x="971551" y="1917699"/>
            <a:ext cx="7200900" cy="248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5"/>
          <p:cNvSpPr txBox="1"/>
          <p:nvPr>
            <p:ph idx="12" type="sldNum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2" name="Google Shape;5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917700"/>
            <a:ext cx="7105649" cy="2489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73" name="Google Shape;573;p65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/>
          <p:nvPr/>
        </p:nvSpPr>
        <p:spPr>
          <a:xfrm>
            <a:off x="1443450" y="794400"/>
            <a:ext cx="6257100" cy="3554700"/>
          </a:xfrm>
          <a:prstGeom prst="rect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type="title"/>
          </p:nvPr>
        </p:nvSpPr>
        <p:spPr>
          <a:xfrm>
            <a:off x="4635000" y="4059750"/>
            <a:ext cx="2911500" cy="710700"/>
          </a:xfrm>
          <a:prstGeom prst="rect">
            <a:avLst/>
          </a:prstGeom>
          <a:solidFill>
            <a:srgbClr val="F3F3F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—Steve Berry</a:t>
            </a:r>
            <a:endParaRPr/>
          </a:p>
        </p:txBody>
      </p:sp>
      <p:sp>
        <p:nvSpPr>
          <p:cNvPr id="168" name="Google Shape;168;p30"/>
          <p:cNvSpPr txBox="1"/>
          <p:nvPr>
            <p:ph idx="2" type="title"/>
          </p:nvPr>
        </p:nvSpPr>
        <p:spPr>
          <a:xfrm>
            <a:off x="818250" y="459775"/>
            <a:ext cx="4579200" cy="24579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“Everyday decision making around the world is constantly based on what came before us.”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0" y="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0" y="49464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900" y="2673150"/>
            <a:ext cx="1386600" cy="13866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"/>
          <p:cNvSpPr txBox="1"/>
          <p:nvPr>
            <p:ph type="title"/>
          </p:nvPr>
        </p:nvSpPr>
        <p:spPr>
          <a:xfrm>
            <a:off x="971552" y="736600"/>
            <a:ext cx="7200900" cy="97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74E13"/>
                </a:solidFill>
              </a:rPr>
              <a:t>Creating directory for relevant articles</a:t>
            </a:r>
            <a:endParaRPr b="1" sz="3000">
              <a:solidFill>
                <a:srgbClr val="274E13"/>
              </a:solidFill>
            </a:endParaRPr>
          </a:p>
        </p:txBody>
      </p:sp>
      <p:sp>
        <p:nvSpPr>
          <p:cNvPr id="579" name="Google Shape;579;p66"/>
          <p:cNvSpPr txBox="1"/>
          <p:nvPr>
            <p:ph idx="1" type="body"/>
          </p:nvPr>
        </p:nvSpPr>
        <p:spPr>
          <a:xfrm>
            <a:off x="971551" y="1917699"/>
            <a:ext cx="7200900" cy="248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6"/>
          <p:cNvSpPr txBox="1"/>
          <p:nvPr>
            <p:ph idx="12" type="sldNum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1" name="Google Shape;5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75" y="1917700"/>
            <a:ext cx="6948675" cy="2489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2" name="Google Shape;582;p66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7"/>
          <p:cNvSpPr txBox="1"/>
          <p:nvPr>
            <p:ph type="title"/>
          </p:nvPr>
        </p:nvSpPr>
        <p:spPr>
          <a:xfrm>
            <a:off x="2614626" y="869750"/>
            <a:ext cx="5301000" cy="97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74E13"/>
                </a:solidFill>
              </a:rPr>
              <a:t>Test File</a:t>
            </a:r>
            <a:endParaRPr b="1" sz="3000">
              <a:solidFill>
                <a:srgbClr val="274E13"/>
              </a:solidFill>
            </a:endParaRPr>
          </a:p>
        </p:txBody>
      </p:sp>
      <p:sp>
        <p:nvSpPr>
          <p:cNvPr id="588" name="Google Shape;588;p67"/>
          <p:cNvSpPr txBox="1"/>
          <p:nvPr>
            <p:ph idx="1" type="body"/>
          </p:nvPr>
        </p:nvSpPr>
        <p:spPr>
          <a:xfrm>
            <a:off x="971551" y="1917699"/>
            <a:ext cx="7200900" cy="248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7"/>
          <p:cNvSpPr txBox="1"/>
          <p:nvPr>
            <p:ph idx="12" type="sldNum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0" name="Google Shape;5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50" y="1824025"/>
            <a:ext cx="7062800" cy="26527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1" name="Google Shape;591;p67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8"/>
          <p:cNvSpPr txBox="1"/>
          <p:nvPr>
            <p:ph type="title"/>
          </p:nvPr>
        </p:nvSpPr>
        <p:spPr>
          <a:xfrm>
            <a:off x="971552" y="736600"/>
            <a:ext cx="7200900" cy="97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74E13"/>
                </a:solidFill>
              </a:rPr>
              <a:t>Finding most relevant article and display</a:t>
            </a:r>
            <a:endParaRPr b="1" sz="3000">
              <a:solidFill>
                <a:srgbClr val="274E13"/>
              </a:solidFill>
            </a:endParaRPr>
          </a:p>
        </p:txBody>
      </p:sp>
      <p:sp>
        <p:nvSpPr>
          <p:cNvPr id="597" name="Google Shape;597;p68"/>
          <p:cNvSpPr txBox="1"/>
          <p:nvPr>
            <p:ph idx="1" type="body"/>
          </p:nvPr>
        </p:nvSpPr>
        <p:spPr>
          <a:xfrm>
            <a:off x="971551" y="1917699"/>
            <a:ext cx="7200900" cy="248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8"/>
          <p:cNvSpPr txBox="1"/>
          <p:nvPr>
            <p:ph idx="12" type="sldNum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25" y="1852600"/>
            <a:ext cx="7200900" cy="26241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0" name="Google Shape;600;p68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9"/>
          <p:cNvSpPr txBox="1"/>
          <p:nvPr>
            <p:ph type="title"/>
          </p:nvPr>
        </p:nvSpPr>
        <p:spPr>
          <a:xfrm>
            <a:off x="971552" y="736600"/>
            <a:ext cx="7200900" cy="978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74E13"/>
                </a:solidFill>
              </a:rPr>
              <a:t>Output</a:t>
            </a:r>
            <a:endParaRPr sz="3000"/>
          </a:p>
        </p:txBody>
      </p:sp>
      <p:sp>
        <p:nvSpPr>
          <p:cNvPr id="606" name="Google Shape;606;p69"/>
          <p:cNvSpPr txBox="1"/>
          <p:nvPr>
            <p:ph idx="12" type="sldNum"/>
          </p:nvPr>
        </p:nvSpPr>
        <p:spPr>
          <a:xfrm>
            <a:off x="7765426" y="4476750"/>
            <a:ext cx="407100" cy="20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69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175" y="1597075"/>
            <a:ext cx="7300276" cy="25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0"/>
          <p:cNvSpPr txBox="1"/>
          <p:nvPr>
            <p:ph type="title"/>
          </p:nvPr>
        </p:nvSpPr>
        <p:spPr>
          <a:xfrm>
            <a:off x="414825" y="1944275"/>
            <a:ext cx="4129200" cy="64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PERFORMANCE</a:t>
            </a:r>
            <a:endParaRPr sz="3500"/>
          </a:p>
        </p:txBody>
      </p:sp>
      <p:pic>
        <p:nvPicPr>
          <p:cNvPr id="614" name="Google Shape;61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025" y="1029625"/>
            <a:ext cx="4129200" cy="25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1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PERFORMANCE</a:t>
            </a:r>
            <a:endParaRPr sz="2500"/>
          </a:p>
        </p:txBody>
      </p:sp>
      <p:sp>
        <p:nvSpPr>
          <p:cNvPr id="620" name="Google Shape;620;p71"/>
          <p:cNvSpPr txBox="1"/>
          <p:nvPr>
            <p:ph idx="1" type="body"/>
          </p:nvPr>
        </p:nvSpPr>
        <p:spPr>
          <a:xfrm>
            <a:off x="818250" y="1236525"/>
            <a:ext cx="72450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Age Group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Features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Real time data monitoring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Cost factor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Timeline met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Scalable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Accurate results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21" name="Google Shape;621;p71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025" y="988550"/>
            <a:ext cx="3867900" cy="257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72"/>
          <p:cNvPicPr preferRelativeResize="0"/>
          <p:nvPr/>
        </p:nvPicPr>
        <p:blipFill rotWithShape="1">
          <a:blip r:embed="rId3">
            <a:alphaModFix/>
          </a:blip>
          <a:srcRect b="0" l="15044" r="30622" t="0"/>
          <a:stretch/>
        </p:blipFill>
        <p:spPr>
          <a:xfrm>
            <a:off x="5651401" y="0"/>
            <a:ext cx="34925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72"/>
          <p:cNvSpPr txBox="1"/>
          <p:nvPr>
            <p:ph type="title"/>
          </p:nvPr>
        </p:nvSpPr>
        <p:spPr>
          <a:xfrm>
            <a:off x="203425" y="407500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CONCLUSION AND FUTURE WORK </a:t>
            </a:r>
            <a:endParaRPr sz="2300"/>
          </a:p>
        </p:txBody>
      </p:sp>
      <p:sp>
        <p:nvSpPr>
          <p:cNvPr id="629" name="Google Shape;629;p72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2"/>
          <p:cNvSpPr txBox="1"/>
          <p:nvPr/>
        </p:nvSpPr>
        <p:spPr>
          <a:xfrm>
            <a:off x="203425" y="1104150"/>
            <a:ext cx="52701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Provides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efficient way of decision-making on the emergency status.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Not only surgeons but also any emergency specialists, medical professionals, medical team members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Quicker and better results.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 future we will try additional summarization approaches &amp; compare performance​</a:t>
            </a:r>
            <a:endParaRPr sz="13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3"/>
          <p:cNvSpPr txBox="1"/>
          <p:nvPr>
            <p:ph type="title"/>
          </p:nvPr>
        </p:nvSpPr>
        <p:spPr>
          <a:xfrm>
            <a:off x="671300" y="156675"/>
            <a:ext cx="353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636" name="Google Shape;636;p73"/>
          <p:cNvSpPr txBox="1"/>
          <p:nvPr/>
        </p:nvSpPr>
        <p:spPr>
          <a:xfrm>
            <a:off x="514375" y="1414425"/>
            <a:ext cx="82020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"/>
              <a:buFont typeface="Calibri"/>
              <a:buAutoNum type="arabicPeriod"/>
            </a:pPr>
            <a:r>
              <a:rPr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Sun, W. Ma, and H. Zhao, “An approach to emergency decision making based on decision-theoretic rough set over two universes,” </a:t>
            </a:r>
            <a:r>
              <a:rPr i="1"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 Computing</a:t>
            </a:r>
            <a:r>
              <a:rPr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19, no. 5, pp. 1–12, 2015.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"/>
              <a:buFont typeface="Calibri"/>
              <a:buAutoNum type="arabicPeriod"/>
            </a:pPr>
            <a:r>
              <a:rPr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Ebrahimian, N. Khalesi, G. Mohamadi, M. Tordeh, and M. Naghipour, “Transportation management in pre-hospital emergency with physiological early warning scores,” </a:t>
            </a:r>
            <a:r>
              <a:rPr i="1"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Health Administration</a:t>
            </a:r>
            <a:r>
              <a:rPr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15, no. 49, pp. 7–13, 2012.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"/>
              <a:buFont typeface="Calibri"/>
              <a:buAutoNum type="arabicPeriod"/>
            </a:pPr>
            <a:r>
              <a:rPr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J. N. Fullerton, C. L. Price, N. E. Silvey, S. J. Brace, and G. D. Perkins, “Is the Modified Early Warning Score (MEWS) superior to clinician judgement in detecting critical illness in the pre-hospital environment?” </a:t>
            </a:r>
            <a:r>
              <a:rPr i="1"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Resuscitation</a:t>
            </a:r>
            <a:r>
              <a:rPr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83, no. 5, pp. 557–562, 2012.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"/>
              <a:buFont typeface="Calibri"/>
              <a:buAutoNum type="arabicPeriod"/>
            </a:pPr>
            <a:r>
              <a:rPr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 A. Mulholland, B. J. Gabbe, and P. Cameron, “Is paramedic judgement useful in prehospital trauma triage?” </a:t>
            </a:r>
            <a:r>
              <a:rPr i="1"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Injury</a:t>
            </a:r>
            <a:r>
              <a:rPr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36, no. 11, pp. 1298–1305, 2005. 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"/>
              <a:buFont typeface="Calibri"/>
              <a:buAutoNum type="arabicPeriod"/>
            </a:pPr>
            <a:r>
              <a:rPr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https://www.programiz.com/python-programming/regex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0"/>
              <a:buFont typeface="Calibri"/>
              <a:buAutoNum type="arabicPeriod"/>
            </a:pPr>
            <a:r>
              <a:rPr lang="en" sz="1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https://www.debuggex.com/cheatsheet/regex/python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115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58115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1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052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87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73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73"/>
          <p:cNvPicPr preferRelativeResize="0"/>
          <p:nvPr/>
        </p:nvPicPr>
        <p:blipFill rotWithShape="1">
          <a:blip r:embed="rId3">
            <a:alphaModFix/>
          </a:blip>
          <a:srcRect b="26662" l="-5496" r="0" t="43160"/>
          <a:stretch/>
        </p:blipFill>
        <p:spPr>
          <a:xfrm>
            <a:off x="3839250" y="3607125"/>
            <a:ext cx="5304748" cy="10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4"/>
          <p:cNvSpPr txBox="1"/>
          <p:nvPr>
            <p:ph idx="4294967295" type="subTitle"/>
          </p:nvPr>
        </p:nvSpPr>
        <p:spPr>
          <a:xfrm>
            <a:off x="2469600" y="2718775"/>
            <a:ext cx="47538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 you have any questions?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644" name="Google Shape;644;p74"/>
          <p:cNvSpPr txBox="1"/>
          <p:nvPr>
            <p:ph idx="4294967295" type="title"/>
          </p:nvPr>
        </p:nvSpPr>
        <p:spPr>
          <a:xfrm>
            <a:off x="39375" y="1864550"/>
            <a:ext cx="8936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3000"/>
              <a:t>Thank You!</a:t>
            </a:r>
            <a:endParaRPr sz="2600"/>
          </a:p>
        </p:txBody>
      </p:sp>
      <p:sp>
        <p:nvSpPr>
          <p:cNvPr id="645" name="Google Shape;645;p74"/>
          <p:cNvSpPr/>
          <p:nvPr/>
        </p:nvSpPr>
        <p:spPr>
          <a:xfrm>
            <a:off x="0" y="4618725"/>
            <a:ext cx="9144000" cy="47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50" y="2065825"/>
            <a:ext cx="2365950" cy="26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/>
        </p:nvSpPr>
        <p:spPr>
          <a:xfrm>
            <a:off x="-1261175" y="407375"/>
            <a:ext cx="50454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423600" y="4497125"/>
            <a:ext cx="82968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263425" y="1313800"/>
            <a:ext cx="4145400" cy="23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</a:rPr>
              <a:t>No readily-available software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</a:rPr>
              <a:t>Latest clinical articles 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</a:rPr>
              <a:t>Huge amount of data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</a:rPr>
              <a:t>Less time to diagnose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</a:rPr>
              <a:t>Each patient is different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</a:rPr>
              <a:t>Emergency decision making is hard.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</a:rPr>
              <a:t>Finding relevant articles is challenging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31"/>
          <p:cNvSpPr txBox="1"/>
          <p:nvPr>
            <p:ph type="title"/>
          </p:nvPr>
        </p:nvSpPr>
        <p:spPr>
          <a:xfrm>
            <a:off x="336300" y="5495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825" y="1116863"/>
            <a:ext cx="4430376" cy="276898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/>
        </p:nvSpPr>
        <p:spPr>
          <a:xfrm>
            <a:off x="3853875" y="4618725"/>
            <a:ext cx="7341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1"/>
          <p:cNvSpPr/>
          <p:nvPr/>
        </p:nvSpPr>
        <p:spPr>
          <a:xfrm>
            <a:off x="0" y="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0" y="48702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Ref</a:t>
            </a:r>
            <a:r>
              <a:rPr lang="en">
                <a:solidFill>
                  <a:schemeClr val="lt1"/>
                </a:solidFill>
              </a:rPr>
              <a:t>: </a:t>
            </a: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https://medlaunchsolutions.com/2018/03/the-busy-doctor/</a:t>
            </a: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299925" y="294825"/>
            <a:ext cx="143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299925" y="867525"/>
            <a:ext cx="5404800" cy="3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" sz="1400">
                <a:solidFill>
                  <a:schemeClr val="dk1"/>
                </a:solidFill>
              </a:rPr>
              <a:t>Help doctors to find the relevant articles.</a:t>
            </a:r>
            <a:endParaRPr sz="1400">
              <a:solidFill>
                <a:schemeClr val="dk1"/>
              </a:solidFill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" sz="1400">
                <a:solidFill>
                  <a:schemeClr val="dk1"/>
                </a:solidFill>
              </a:rPr>
              <a:t>Save time in emergency</a:t>
            </a:r>
            <a:endParaRPr sz="1400">
              <a:solidFill>
                <a:schemeClr val="dk1"/>
              </a:solidFill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" sz="1400">
                <a:solidFill>
                  <a:schemeClr val="dk1"/>
                </a:solidFill>
              </a:rPr>
              <a:t>Better diagnosis</a:t>
            </a:r>
            <a:endParaRPr sz="1400">
              <a:solidFill>
                <a:schemeClr val="dk1"/>
              </a:solidFill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" sz="1400">
                <a:solidFill>
                  <a:schemeClr val="dk1"/>
                </a:solidFill>
              </a:rPr>
              <a:t>Machine learning </a:t>
            </a:r>
            <a:endParaRPr sz="1400">
              <a:solidFill>
                <a:schemeClr val="dk1"/>
              </a:solidFill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" sz="1400">
                <a:solidFill>
                  <a:schemeClr val="dk1"/>
                </a:solidFill>
              </a:rPr>
              <a:t>Summarize of patient’s diagnosis data</a:t>
            </a:r>
            <a:endParaRPr sz="1400">
              <a:solidFill>
                <a:schemeClr val="dk1"/>
              </a:solidFill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" sz="1400">
                <a:solidFill>
                  <a:schemeClr val="dk1"/>
                </a:solidFill>
              </a:rPr>
              <a:t>Extract medically relevant keywords </a:t>
            </a:r>
            <a:endParaRPr sz="1400">
              <a:solidFill>
                <a:schemeClr val="dk1"/>
              </a:solidFill>
            </a:endParaRPr>
          </a:p>
          <a:p>
            <a:pPr indent="-20320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en" sz="1400">
                <a:solidFill>
                  <a:schemeClr val="dk1"/>
                </a:solidFill>
              </a:rPr>
              <a:t>Match and find most relevant articles 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0" y="4759500"/>
            <a:ext cx="9144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32"/>
          <p:cNvSpPr/>
          <p:nvPr/>
        </p:nvSpPr>
        <p:spPr>
          <a:xfrm>
            <a:off x="7929300" y="221225"/>
            <a:ext cx="1214700" cy="7926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/>
          <p:nvPr/>
        </p:nvSpPr>
        <p:spPr>
          <a:xfrm>
            <a:off x="8190450" y="551963"/>
            <a:ext cx="692400" cy="5727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2"/>
          <p:cNvSpPr/>
          <p:nvPr/>
        </p:nvSpPr>
        <p:spPr>
          <a:xfrm>
            <a:off x="0" y="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>
            <a:hlinkClick r:id="rId3"/>
          </p:cNvPr>
          <p:cNvSpPr/>
          <p:nvPr/>
        </p:nvSpPr>
        <p:spPr>
          <a:xfrm>
            <a:off x="0" y="486525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https://www.freepik.com/premium-photo/serious-male-doctor-working-laptop-clinic_3453438.htm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700" y="1124675"/>
            <a:ext cx="4622299" cy="27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/>
          <p:nvPr/>
        </p:nvSpPr>
        <p:spPr>
          <a:xfrm>
            <a:off x="0" y="4913100"/>
            <a:ext cx="9144000" cy="2304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/>
        </p:nvSpPr>
        <p:spPr>
          <a:xfrm>
            <a:off x="-1261175" y="407375"/>
            <a:ext cx="50454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-80575" y="4913100"/>
            <a:ext cx="82968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Ref: </a:t>
            </a:r>
            <a:r>
              <a:rPr lang="en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National Hospital Ambulatory Medical Care Survey: 2017 Emergency Department Summary, tables 1, 4, 14, 24, 25 </a:t>
            </a:r>
            <a:endParaRPr sz="1300">
              <a:solidFill>
                <a:srgbClr val="FFFFFF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314075" y="80692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Emergency cases as per CDC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4" name="Google Shape;204;p33"/>
          <p:cNvGraphicFramePr/>
          <p:nvPr/>
        </p:nvGraphicFramePr>
        <p:xfrm>
          <a:off x="314075" y="161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{7AD694A4-2F14-4A6C-B72D-ABC0678C4E2A}</a:tableStyleId>
              </a:tblPr>
              <a:tblGrid>
                <a:gridCol w="917500"/>
                <a:gridCol w="1021650"/>
                <a:gridCol w="1169300"/>
                <a:gridCol w="1622425"/>
                <a:gridCol w="1289900"/>
                <a:gridCol w="1302875"/>
                <a:gridCol w="1341825"/>
              </a:tblGrid>
              <a:tr h="936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cases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Injury 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cases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Other cases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 patient resulting to admission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ED patient resulting to ICU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Visits with patient 15 min or less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Transferred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to other hospital 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139.0 m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40.0 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43.3 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14.5 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2.0 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40.4%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57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33"/>
          <p:cNvSpPr/>
          <p:nvPr/>
        </p:nvSpPr>
        <p:spPr>
          <a:xfrm>
            <a:off x="0" y="0"/>
            <a:ext cx="91440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159875" y="61675"/>
            <a:ext cx="7815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mpact"/>
              <a:buChar char="+"/>
            </a:pPr>
            <a:r>
              <a:rPr lang="en" sz="2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E  m  e  r  g  e  n  c  y   </a:t>
            </a:r>
            <a:r>
              <a:rPr lang="en" sz="2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D  e  p  a  r  t  m  e  n  t  +  </a:t>
            </a:r>
            <a:endParaRPr sz="2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818250" y="459775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Emergency Department statistics</a:t>
            </a:r>
            <a:endParaRPr/>
          </a:p>
        </p:txBody>
      </p:sp>
      <p:sp>
        <p:nvSpPr>
          <p:cNvPr id="212" name="Google Shape;212;p34"/>
          <p:cNvSpPr/>
          <p:nvPr/>
        </p:nvSpPr>
        <p:spPr>
          <a:xfrm>
            <a:off x="0" y="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/>
          <p:nvPr/>
        </p:nvSpPr>
        <p:spPr>
          <a:xfrm>
            <a:off x="0" y="48702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https://www.cdc.gov/nchs/products/databriefs/db367.htm</a:t>
            </a:r>
            <a:endParaRPr sz="1000">
              <a:solidFill>
                <a:srgbClr val="FFFFFF"/>
              </a:solidFill>
            </a:endParaRPr>
          </a:p>
        </p:txBody>
      </p:sp>
      <p:graphicFrame>
        <p:nvGraphicFramePr>
          <p:cNvPr id="214" name="Google Shape;214;p34"/>
          <p:cNvGraphicFramePr/>
          <p:nvPr/>
        </p:nvGraphicFramePr>
        <p:xfrm>
          <a:off x="430600" y="111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{7AD694A4-2F14-4A6C-B72D-ABC0678C4E2A}</a:tableStyleId>
              </a:tblPr>
              <a:tblGrid>
                <a:gridCol w="3103325"/>
                <a:gridCol w="3075850"/>
                <a:gridCol w="2309075"/>
              </a:tblGrid>
              <a:tr h="352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15" name="Google Shape;2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25" y="1254950"/>
            <a:ext cx="2876201" cy="20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050" y="1254950"/>
            <a:ext cx="2876201" cy="20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6">
            <a:alphaModFix/>
          </a:blip>
          <a:srcRect b="0" l="14350" r="-14349" t="0"/>
          <a:stretch/>
        </p:blipFill>
        <p:spPr>
          <a:xfrm>
            <a:off x="6705700" y="1254950"/>
            <a:ext cx="2130425" cy="20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634975" y="3255225"/>
            <a:ext cx="26514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Emergency visits as per 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3479825" y="3255225"/>
            <a:ext cx="2389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Statistics of time spent with patient by doctor.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6609775" y="3338450"/>
            <a:ext cx="20133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No of articles published per</a:t>
            </a:r>
            <a:endParaRPr sz="900">
              <a:solidFill>
                <a:schemeClr val="dk1"/>
              </a:solidFill>
              <a:highlight>
                <a:srgbClr val="EFEFE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 year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5"/>
          <p:cNvPicPr preferRelativeResize="0"/>
          <p:nvPr/>
        </p:nvPicPr>
        <p:blipFill rotWithShape="1">
          <a:blip r:embed="rId3">
            <a:alphaModFix amt="32000"/>
          </a:blip>
          <a:srcRect b="0" l="39202" r="20946" t="0"/>
          <a:stretch/>
        </p:blipFill>
        <p:spPr>
          <a:xfrm>
            <a:off x="6113775" y="0"/>
            <a:ext cx="307169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5"/>
          <p:cNvCxnSpPr>
            <a:stCxn id="227" idx="1"/>
            <a:endCxn id="228" idx="3"/>
          </p:cNvCxnSpPr>
          <p:nvPr/>
        </p:nvCxnSpPr>
        <p:spPr>
          <a:xfrm flipH="1" rot="10800000">
            <a:off x="375000" y="2236635"/>
            <a:ext cx="8380200" cy="79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5"/>
          <p:cNvSpPr/>
          <p:nvPr/>
        </p:nvSpPr>
        <p:spPr>
          <a:xfrm>
            <a:off x="300000" y="1904275"/>
            <a:ext cx="735300" cy="735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5885550" y="1831325"/>
            <a:ext cx="735300" cy="735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6971413" y="1831313"/>
            <a:ext cx="735300" cy="735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8057300" y="1831313"/>
            <a:ext cx="735300" cy="735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5"/>
          <p:cNvSpPr txBox="1"/>
          <p:nvPr>
            <p:ph type="title"/>
          </p:nvPr>
        </p:nvSpPr>
        <p:spPr>
          <a:xfrm>
            <a:off x="818250" y="389350"/>
            <a:ext cx="750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Timeline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34" name="Google Shape;234;p35"/>
          <p:cNvSpPr txBox="1"/>
          <p:nvPr>
            <p:ph idx="3" type="title"/>
          </p:nvPr>
        </p:nvSpPr>
        <p:spPr>
          <a:xfrm>
            <a:off x="-76900" y="2858263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Motivation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35" name="Google Shape;235;p35"/>
          <p:cNvSpPr txBox="1"/>
          <p:nvPr>
            <p:ph idx="5" type="title"/>
          </p:nvPr>
        </p:nvSpPr>
        <p:spPr>
          <a:xfrm>
            <a:off x="3113024" y="3514225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Methodology</a:t>
            </a:r>
            <a:endParaRPr/>
          </a:p>
        </p:txBody>
      </p:sp>
      <p:sp>
        <p:nvSpPr>
          <p:cNvPr id="236" name="Google Shape;236;p35"/>
          <p:cNvSpPr txBox="1"/>
          <p:nvPr>
            <p:ph idx="8" type="title"/>
          </p:nvPr>
        </p:nvSpPr>
        <p:spPr>
          <a:xfrm>
            <a:off x="6491123" y="280385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Execution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37" name="Google Shape;237;p35"/>
          <p:cNvSpPr txBox="1"/>
          <p:nvPr>
            <p:ph idx="14" type="title"/>
          </p:nvPr>
        </p:nvSpPr>
        <p:spPr>
          <a:xfrm>
            <a:off x="7576997" y="3511375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Result 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analysis</a:t>
            </a:r>
            <a:endParaRPr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238" name="Google Shape;238;p35"/>
          <p:cNvCxnSpPr/>
          <p:nvPr/>
        </p:nvCxnSpPr>
        <p:spPr>
          <a:xfrm>
            <a:off x="916600" y="962050"/>
            <a:ext cx="36684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5"/>
          <p:cNvSpPr/>
          <p:nvPr/>
        </p:nvSpPr>
        <p:spPr>
          <a:xfrm>
            <a:off x="1397775" y="1904275"/>
            <a:ext cx="735300" cy="735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/>
          <p:nvPr/>
        </p:nvSpPr>
        <p:spPr>
          <a:xfrm>
            <a:off x="3593313" y="1904288"/>
            <a:ext cx="735300" cy="735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 txBox="1"/>
          <p:nvPr>
            <p:ph idx="3" type="title"/>
          </p:nvPr>
        </p:nvSpPr>
        <p:spPr>
          <a:xfrm>
            <a:off x="917475" y="3432100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Idea</a:t>
            </a:r>
            <a:endParaRPr/>
          </a:p>
        </p:txBody>
      </p:sp>
      <p:sp>
        <p:nvSpPr>
          <p:cNvPr id="242" name="Google Shape;242;p35"/>
          <p:cNvSpPr txBox="1"/>
          <p:nvPr>
            <p:ph idx="3" type="title"/>
          </p:nvPr>
        </p:nvSpPr>
        <p:spPr>
          <a:xfrm>
            <a:off x="2002300" y="2858275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Research</a:t>
            </a:r>
            <a:endParaRPr/>
          </a:p>
        </p:txBody>
      </p:sp>
      <p:sp>
        <p:nvSpPr>
          <p:cNvPr id="243" name="Google Shape;243;p35"/>
          <p:cNvSpPr txBox="1"/>
          <p:nvPr>
            <p:ph idx="3" type="title"/>
          </p:nvPr>
        </p:nvSpPr>
        <p:spPr>
          <a:xfrm>
            <a:off x="4280413" y="2858275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Data </a:t>
            </a:r>
            <a:endParaRPr>
              <a:solidFill>
                <a:srgbClr val="38761D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gathering</a:t>
            </a:r>
            <a:endParaRPr/>
          </a:p>
        </p:txBody>
      </p:sp>
      <p:sp>
        <p:nvSpPr>
          <p:cNvPr id="244" name="Google Shape;244;p35"/>
          <p:cNvSpPr txBox="1"/>
          <p:nvPr>
            <p:ph idx="3" type="title"/>
          </p:nvPr>
        </p:nvSpPr>
        <p:spPr>
          <a:xfrm>
            <a:off x="5469200" y="3511375"/>
            <a:ext cx="169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Implementation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2495538" y="1904300"/>
            <a:ext cx="735300" cy="735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/>
          <p:nvPr/>
        </p:nvSpPr>
        <p:spPr>
          <a:xfrm>
            <a:off x="4691088" y="1905688"/>
            <a:ext cx="735300" cy="735300"/>
          </a:xfrm>
          <a:prstGeom prst="ellipse">
            <a:avLst/>
          </a:prstGeom>
          <a:solidFill>
            <a:schemeClr val="accent1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" name="Google Shape;247;p35"/>
          <p:cNvCxnSpPr/>
          <p:nvPr/>
        </p:nvCxnSpPr>
        <p:spPr>
          <a:xfrm flipH="1">
            <a:off x="1756425" y="2639575"/>
            <a:ext cx="9000" cy="817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8" name="Google Shape;248;p35"/>
          <p:cNvCxnSpPr/>
          <p:nvPr/>
        </p:nvCxnSpPr>
        <p:spPr>
          <a:xfrm flipH="1">
            <a:off x="3935088" y="2639575"/>
            <a:ext cx="9000" cy="817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49" name="Google Shape;249;p35"/>
          <p:cNvCxnSpPr/>
          <p:nvPr/>
        </p:nvCxnSpPr>
        <p:spPr>
          <a:xfrm flipH="1">
            <a:off x="6312650" y="2566625"/>
            <a:ext cx="9000" cy="817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0" name="Google Shape;250;p35"/>
          <p:cNvCxnSpPr/>
          <p:nvPr/>
        </p:nvCxnSpPr>
        <p:spPr>
          <a:xfrm flipH="1">
            <a:off x="8491325" y="2630400"/>
            <a:ext cx="9000" cy="8172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1" name="Google Shape;251;p35"/>
          <p:cNvCxnSpPr>
            <a:stCxn id="231" idx="4"/>
            <a:endCxn id="236" idx="0"/>
          </p:cNvCxnSpPr>
          <p:nvPr/>
        </p:nvCxnSpPr>
        <p:spPr>
          <a:xfrm>
            <a:off x="7339063" y="2566613"/>
            <a:ext cx="0" cy="237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2" name="Google Shape;252;p35"/>
          <p:cNvCxnSpPr/>
          <p:nvPr/>
        </p:nvCxnSpPr>
        <p:spPr>
          <a:xfrm>
            <a:off x="5058738" y="2640988"/>
            <a:ext cx="0" cy="237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3" name="Google Shape;253;p35"/>
          <p:cNvCxnSpPr/>
          <p:nvPr/>
        </p:nvCxnSpPr>
        <p:spPr>
          <a:xfrm>
            <a:off x="2820438" y="2640988"/>
            <a:ext cx="0" cy="237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4" name="Google Shape;254;p35"/>
          <p:cNvCxnSpPr/>
          <p:nvPr/>
        </p:nvCxnSpPr>
        <p:spPr>
          <a:xfrm>
            <a:off x="701388" y="2640988"/>
            <a:ext cx="0" cy="237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55" name="Google Shape;255;p35"/>
          <p:cNvSpPr txBox="1"/>
          <p:nvPr/>
        </p:nvSpPr>
        <p:spPr>
          <a:xfrm>
            <a:off x="1435275" y="2065635"/>
            <a:ext cx="660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2514300" y="2065635"/>
            <a:ext cx="660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3630825" y="2022860"/>
            <a:ext cx="660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4744125" y="2065635"/>
            <a:ext cx="660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5923050" y="2021435"/>
            <a:ext cx="660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7027675" y="2021435"/>
            <a:ext cx="660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8094800" y="1986223"/>
            <a:ext cx="660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5"/>
          <p:cNvSpPr/>
          <p:nvPr/>
        </p:nvSpPr>
        <p:spPr>
          <a:xfrm>
            <a:off x="0" y="0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0" y="4870275"/>
            <a:ext cx="9144000" cy="2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5"/>
          <p:cNvSpPr txBox="1"/>
          <p:nvPr/>
        </p:nvSpPr>
        <p:spPr>
          <a:xfrm>
            <a:off x="375000" y="2065635"/>
            <a:ext cx="6603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ursing Capston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F7444"/>
      </a:accent1>
      <a:accent2>
        <a:srgbClr val="434343"/>
      </a:accent2>
      <a:accent3>
        <a:srgbClr val="FBD76D"/>
      </a:accent3>
      <a:accent4>
        <a:srgbClr val="DA3030"/>
      </a:accent4>
      <a:accent5>
        <a:srgbClr val="52AC79"/>
      </a:accent5>
      <a:accent6>
        <a:srgbClr val="E0B945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